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d4f83f125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d4f83f125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d4f83f125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d4f83f125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d4f83f125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d4f83f125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d4f83f125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d4f83f125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d4f83f125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d4f83f125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d57393f1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d57393f1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d57393f18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d57393f18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d4f83f1252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d4f83f1252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igliora l’aspetto di questa slide"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300" y="130600"/>
            <a:ext cx="38862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igliora l'aspetto"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 stesso che c'è nelle altre diapositive"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b="0" l="30" r="20" t="0"/>
          <a:stretch/>
        </p:blipFill>
        <p:spPr>
          <a:xfrm>
            <a:off x="-35700" y="0"/>
            <a:ext cx="9210675" cy="5147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otto la scritta Emovigilanza 2025 metti un sotto titolo &quot;Reazioni Avverse&quot;"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483000" y="0"/>
            <a:ext cx="81780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000">
                <a:solidFill>
                  <a:srgbClr val="051930"/>
                </a:solidFill>
              </a:rPr>
              <a:t>Prospettive 2026</a:t>
            </a:r>
            <a:endParaRPr sz="1800">
              <a:solidFill>
                <a:srgbClr val="7BB8E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435300" y="574826"/>
            <a:ext cx="6082800" cy="21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51930"/>
                </a:solidFill>
              </a:rPr>
              <a:t>Completamento installazione nuovi strumenti e materiali </a:t>
            </a:r>
            <a:endParaRPr b="1" sz="1800">
              <a:solidFill>
                <a:srgbClr val="05193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51930"/>
                </a:solidFill>
              </a:rPr>
              <a:t>Aumento raccolta plasmaferesi </a:t>
            </a:r>
            <a:endParaRPr b="1" sz="1800">
              <a:solidFill>
                <a:srgbClr val="05193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51930"/>
              </a:buClr>
              <a:buSzPts val="1800"/>
              <a:buChar char="●"/>
            </a:pPr>
            <a:r>
              <a:rPr lang="it" sz="1800">
                <a:solidFill>
                  <a:srgbClr val="051930"/>
                </a:solidFill>
              </a:rPr>
              <a:t>Nuovi separatori </a:t>
            </a:r>
            <a:endParaRPr sz="1800">
              <a:solidFill>
                <a:srgbClr val="05193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51930"/>
                </a:solidFill>
              </a:rPr>
              <a:t>(Ravenna e Faenza + 2 donazioni medie al giorno)</a:t>
            </a:r>
            <a:endParaRPr sz="1800">
              <a:solidFill>
                <a:srgbClr val="05193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51930"/>
              </a:buClr>
              <a:buSzPts val="1800"/>
              <a:buChar char="●"/>
            </a:pPr>
            <a:r>
              <a:rPr lang="it" sz="1800">
                <a:solidFill>
                  <a:srgbClr val="051930"/>
                </a:solidFill>
              </a:rPr>
              <a:t>Sensibilizzazione continua dei donatori</a:t>
            </a:r>
            <a:endParaRPr sz="1800">
              <a:solidFill>
                <a:srgbClr val="05193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9728" y="2616550"/>
            <a:ext cx="2864196" cy="248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9550" y="908675"/>
            <a:ext cx="2280176" cy="133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0278" y="2616550"/>
            <a:ext cx="2078726" cy="207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45525" y="0"/>
            <a:ext cx="1098475" cy="44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0224" y="2912375"/>
            <a:ext cx="1233427" cy="200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7049" y="803675"/>
            <a:ext cx="3172476" cy="237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7050" y="3103375"/>
            <a:ext cx="3172475" cy="181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483000" y="116625"/>
            <a:ext cx="8178000" cy="8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rgbClr val="051930"/>
                </a:solidFill>
              </a:rPr>
              <a:t>Prospettive 2026</a:t>
            </a:r>
            <a:endParaRPr sz="2000">
              <a:solidFill>
                <a:srgbClr val="7BB8E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483000" y="803675"/>
            <a:ext cx="5048100" cy="30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300">
                <a:solidFill>
                  <a:srgbClr val="051930"/>
                </a:solidFill>
              </a:rPr>
              <a:t>AVIS GO!</a:t>
            </a:r>
            <a:endParaRPr b="1" sz="2300">
              <a:solidFill>
                <a:srgbClr val="05193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51930"/>
                </a:solidFill>
              </a:rPr>
              <a:t>A oggi 8 uscite</a:t>
            </a:r>
            <a:endParaRPr sz="1800">
              <a:solidFill>
                <a:srgbClr val="05193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5193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>
                <a:solidFill>
                  <a:srgbClr val="051930"/>
                </a:solidFill>
                <a:highlight>
                  <a:srgbClr val="FFFF00"/>
                </a:highlight>
              </a:rPr>
              <a:t>49 donazioni di plasma (media 6.1) </a:t>
            </a:r>
            <a:endParaRPr sz="2100">
              <a:solidFill>
                <a:srgbClr val="051930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5193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>
                <a:solidFill>
                  <a:srgbClr val="051930"/>
                </a:solidFill>
                <a:highlight>
                  <a:srgbClr val="FF0000"/>
                </a:highlight>
              </a:rPr>
              <a:t>36 di sangue intero (media 4.5) </a:t>
            </a:r>
            <a:endParaRPr sz="2100">
              <a:solidFill>
                <a:srgbClr val="051930"/>
              </a:solidFill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5193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51930"/>
                </a:solidFill>
              </a:rPr>
              <a:t>+ 14 aspiranti donatori e 12 esami di controllo</a:t>
            </a:r>
            <a:endParaRPr sz="1800">
              <a:solidFill>
                <a:srgbClr val="051930"/>
              </a:solidFill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5525" y="0"/>
            <a:ext cx="1098475" cy="44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igliora l'aspetto, come le precedenti, aggiungi il logo avis"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