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handoutMasterIdLst>
    <p:handoutMasterId r:id="rId19"/>
  </p:handoutMasterIdLst>
  <p:sldIdLst>
    <p:sldId id="515" r:id="rId2"/>
    <p:sldId id="522" r:id="rId3"/>
    <p:sldId id="521" r:id="rId4"/>
    <p:sldId id="520" r:id="rId5"/>
    <p:sldId id="272" r:id="rId6"/>
    <p:sldId id="524" r:id="rId7"/>
    <p:sldId id="516" r:id="rId8"/>
    <p:sldId id="523" r:id="rId9"/>
    <p:sldId id="518" r:id="rId10"/>
    <p:sldId id="517" r:id="rId11"/>
    <p:sldId id="519" r:id="rId12"/>
    <p:sldId id="526" r:id="rId13"/>
    <p:sldId id="529" r:id="rId14"/>
    <p:sldId id="528" r:id="rId15"/>
    <p:sldId id="530" r:id="rId16"/>
    <p:sldId id="527" r:id="rId17"/>
  </p:sldIdLst>
  <p:sldSz cx="9144000" cy="5143500" type="screen16x9"/>
  <p:notesSz cx="10021888" cy="68897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71" userDrawn="1">
          <p15:clr>
            <a:srgbClr val="A4A3A4"/>
          </p15:clr>
        </p15:guide>
        <p15:guide id="2" pos="315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IS RAVENNA" initials="AR" lastIdx="1" clrIdx="0">
    <p:extLst>
      <p:ext uri="{19B8F6BF-5375-455C-9EA6-DF929625EA0E}">
        <p15:presenceInfo xmlns:p15="http://schemas.microsoft.com/office/powerpoint/2012/main" userId="AVIS RAVENNA" providerId="None"/>
      </p:ext>
    </p:extLst>
  </p:cmAuthor>
  <p:cmAuthor id="2" name="Marco" initials="M" lastIdx="2" clrIdx="1">
    <p:extLst>
      <p:ext uri="{19B8F6BF-5375-455C-9EA6-DF929625EA0E}">
        <p15:presenceInfo xmlns:p15="http://schemas.microsoft.com/office/powerpoint/2012/main" userId="Marco" providerId="None"/>
      </p:ext>
    </p:extLst>
  </p:cmAuthor>
  <p:cmAuthor id="3" name="Avis Comunale San Pancrazio" initials="ACSP" lastIdx="1" clrIdx="2">
    <p:extLst>
      <p:ext uri="{19B8F6BF-5375-455C-9EA6-DF929625EA0E}">
        <p15:presenceInfo xmlns:p15="http://schemas.microsoft.com/office/powerpoint/2012/main" userId="S-1-5-21-1505708413-17144988-1714538071-1001" providerId="AD"/>
      </p:ext>
    </p:extLst>
  </p:cmAuthor>
  <p:cmAuthor id="4" name="Marco Bellenghi" initials="MB" lastIdx="3" clrIdx="3">
    <p:extLst>
      <p:ext uri="{19B8F6BF-5375-455C-9EA6-DF929625EA0E}">
        <p15:presenceInfo xmlns:p15="http://schemas.microsoft.com/office/powerpoint/2012/main" userId="1f3660703ef934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33"/>
    <a:srgbClr val="FFFFFF"/>
    <a:srgbClr val="FFFF99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71"/>
        <p:guide pos="315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818" cy="344487"/>
          </a:xfrm>
          <a:prstGeom prst="rect">
            <a:avLst/>
          </a:prstGeom>
        </p:spPr>
        <p:txBody>
          <a:bodyPr vert="horz" lIns="96623" tIns="48313" rIns="96623" bIns="48313" rtlCol="0"/>
          <a:lstStyle>
            <a:lvl1pPr algn="l">
              <a:defRPr sz="1200"/>
            </a:lvl1pPr>
          </a:lstStyle>
          <a:p>
            <a:endParaRPr lang="it-IT">
              <a:latin typeface="Times New Roman" panose="02020603050405020304" pitchFamily="18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76752" y="0"/>
            <a:ext cx="4342818" cy="344487"/>
          </a:xfrm>
          <a:prstGeom prst="rect">
            <a:avLst/>
          </a:prstGeom>
        </p:spPr>
        <p:txBody>
          <a:bodyPr vert="horz" lIns="96623" tIns="48313" rIns="96623" bIns="48313" rtlCol="0"/>
          <a:lstStyle>
            <a:lvl1pPr algn="r">
              <a:defRPr sz="1200"/>
            </a:lvl1pPr>
          </a:lstStyle>
          <a:p>
            <a:fld id="{3772B081-864E-4567-AAFE-3DF0ED4A76D1}" type="datetimeFigureOut">
              <a:rPr lang="it-IT" smtClean="0">
                <a:latin typeface="Times New Roman" panose="02020603050405020304" pitchFamily="18" charset="0"/>
              </a:rPr>
              <a:pPr/>
              <a:t>11/04/2026</a:t>
            </a:fld>
            <a:endParaRPr lang="it-IT">
              <a:latin typeface="Times New Roman" panose="02020603050405020304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544068"/>
            <a:ext cx="4342818" cy="344487"/>
          </a:xfrm>
          <a:prstGeom prst="rect">
            <a:avLst/>
          </a:prstGeom>
        </p:spPr>
        <p:txBody>
          <a:bodyPr vert="horz" lIns="96623" tIns="48313" rIns="96623" bIns="48313" rtlCol="0" anchor="b"/>
          <a:lstStyle>
            <a:lvl1pPr algn="l">
              <a:defRPr sz="1200"/>
            </a:lvl1pPr>
          </a:lstStyle>
          <a:p>
            <a:endParaRPr lang="it-IT">
              <a:latin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76752" y="6544068"/>
            <a:ext cx="4342818" cy="344487"/>
          </a:xfrm>
          <a:prstGeom prst="rect">
            <a:avLst/>
          </a:prstGeom>
        </p:spPr>
        <p:txBody>
          <a:bodyPr vert="horz" lIns="96623" tIns="48313" rIns="96623" bIns="48313" rtlCol="0" anchor="b"/>
          <a:lstStyle>
            <a:lvl1pPr algn="r">
              <a:defRPr sz="1200"/>
            </a:lvl1pPr>
          </a:lstStyle>
          <a:p>
            <a:fld id="{FB130BBA-DBCA-4BB3-870D-F946D3FF1453}" type="slidenum">
              <a:rPr lang="it-IT" smtClean="0">
                <a:latin typeface="Times New Roman" panose="02020603050405020304" pitchFamily="18" charset="0"/>
              </a:rPr>
              <a:pPr/>
              <a:t>‹N›</a:t>
            </a:fld>
            <a:endParaRPr lang="it-IT">
              <a:latin typeface="Times New Roman" panose="02020603050405020304" pitchFamily="18" charset="0"/>
            </a:endParaRPr>
          </a:p>
        </p:txBody>
      </p:sp>
      <p:pic>
        <p:nvPicPr>
          <p:cNvPr id="1027" name="Immagine 1" descr="Avis Provinciale Ravenna 2021"/>
          <p:cNvPicPr>
            <a:picLocks noChangeAspect="1" noChangeArrowheads="1"/>
          </p:cNvPicPr>
          <p:nvPr/>
        </p:nvPicPr>
        <p:blipFill>
          <a:blip r:embed="rId2"/>
          <a:srcRect l="4289" t="49242" r="15298"/>
          <a:stretch>
            <a:fillRect/>
          </a:stretch>
        </p:blipFill>
        <p:spPr bwMode="auto">
          <a:xfrm>
            <a:off x="469747" y="6210367"/>
            <a:ext cx="2343660" cy="5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818" cy="344487"/>
          </a:xfrm>
          <a:prstGeom prst="rect">
            <a:avLst/>
          </a:prstGeom>
        </p:spPr>
        <p:txBody>
          <a:bodyPr vert="horz" lIns="96623" tIns="48313" rIns="96623" bIns="48313" rtlCol="0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76752" y="0"/>
            <a:ext cx="4342818" cy="344487"/>
          </a:xfrm>
          <a:prstGeom prst="rect">
            <a:avLst/>
          </a:prstGeom>
        </p:spPr>
        <p:txBody>
          <a:bodyPr vert="horz" lIns="96623" tIns="48313" rIns="96623" bIns="48313" rtlCol="0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208A57BB-CFAA-46E6-A54B-686CC22C059C}" type="datetimeFigureOut">
              <a:rPr lang="it-IT" smtClean="0"/>
              <a:pPr/>
              <a:t>11/04/2026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7525"/>
            <a:ext cx="4589462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3" tIns="48313" rIns="96623" bIns="4831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02189" y="3272632"/>
            <a:ext cx="8017510" cy="3100387"/>
          </a:xfrm>
          <a:prstGeom prst="rect">
            <a:avLst/>
          </a:prstGeom>
        </p:spPr>
        <p:txBody>
          <a:bodyPr vert="horz" lIns="96623" tIns="48313" rIns="96623" bIns="48313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544068"/>
            <a:ext cx="4342818" cy="344487"/>
          </a:xfrm>
          <a:prstGeom prst="rect">
            <a:avLst/>
          </a:prstGeom>
        </p:spPr>
        <p:txBody>
          <a:bodyPr vert="horz" lIns="96623" tIns="48313" rIns="96623" bIns="48313" rtlCol="0" anchor="b"/>
          <a:lstStyle>
            <a:lvl1pPr algn="l">
              <a:defRPr sz="1200">
                <a:latin typeface="Times New Roman" panose="02020603050405020304" pitchFamily="18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76752" y="6544068"/>
            <a:ext cx="4342818" cy="344487"/>
          </a:xfrm>
          <a:prstGeom prst="rect">
            <a:avLst/>
          </a:prstGeom>
        </p:spPr>
        <p:txBody>
          <a:bodyPr vert="horz" lIns="96623" tIns="48313" rIns="96623" bIns="48313" rtlCol="0" anchor="b"/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340615B-0B40-44F7-9F61-65F572044DA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166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112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939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542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663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702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24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75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3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93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231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64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855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544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16213" y="517525"/>
            <a:ext cx="4589462" cy="258286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/>
              <a:t>AGGIORNATA il 15/02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0615B-0B40-44F7-9F61-65F572044DAF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62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3E18-E5EA-4D6B-B0D3-2A1C651E16B2}" type="datetime1">
              <a:rPr lang="it-IT" smtClean="0"/>
              <a:t>11/04/2026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22D-2B34-4CEE-BEA8-887332608A63}" type="datetime1">
              <a:rPr lang="it-IT" smtClean="0"/>
              <a:t>11/04/2026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B236-A2B6-4771-A4A7-DE65F935F9A5}" type="datetime1">
              <a:rPr lang="it-IT" smtClean="0"/>
              <a:t>11/04/2026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6C5B5-53FD-49F3-A013-AF759D2FD51B}" type="datetime1">
              <a:rPr lang="it-IT" smtClean="0"/>
              <a:t>11/04/2026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22F0-4956-493F-8EC7-4E0041544877}" type="datetime1">
              <a:rPr lang="it-IT" smtClean="0"/>
              <a:t>11/04/2026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9812C-8091-48D3-BF7D-643E39401D9F}" type="datetime1">
              <a:rPr lang="it-IT" smtClean="0"/>
              <a:t>11/04/2026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87F8-3865-4F69-9F99-E93EB986F947}" type="datetime1">
              <a:rPr lang="it-IT" smtClean="0"/>
              <a:t>11/04/2026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BA74-C2BD-421E-B7F7-903112087EFA}" type="datetime1">
              <a:rPr lang="it-IT" smtClean="0"/>
              <a:t>11/04/2026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EF65-564E-4AD4-9C0E-FF7881199DC2}" type="datetime1">
              <a:rPr lang="it-IT" smtClean="0"/>
              <a:t>11/04/2026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AA1-B679-4EF2-8885-97F2F6A8D70E}" type="datetime1">
              <a:rPr lang="it-IT" smtClean="0"/>
              <a:t>11/04/2026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CEBFF-88C4-4E73-8083-6BDA72B75F99}" type="datetime1">
              <a:rPr lang="it-IT" smtClean="0"/>
              <a:t>11/04/2026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27A-E5F3-4D8E-8563-2A952A785F62}" type="datetime1">
              <a:rPr lang="it-IT" smtClean="0"/>
              <a:t>11/04/2026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17B81704-3CD0-4AA8-A01C-5594BAB74DF9}" type="datetime1">
              <a:rPr lang="it-IT" smtClean="0"/>
              <a:t>11/04/2026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054442118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8E7204-01B8-4289-94F8-AF12F3B90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0BA676E-AE97-454A-8E3A-50B472915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43F6E99-F673-4D02-BA81-8033BC75E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118" y="-6264829"/>
            <a:ext cx="3495288" cy="1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B374190-F2C3-4FC4-BA20-DB6405B21D62}"/>
              </a:ext>
            </a:extLst>
          </p:cNvPr>
          <p:cNvSpPr txBox="1"/>
          <p:nvPr/>
        </p:nvSpPr>
        <p:spPr>
          <a:xfrm>
            <a:off x="4572000" y="1075931"/>
            <a:ext cx="45033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02060"/>
                </a:solidFill>
                <a:cs typeface="Gordita Black" pitchFamily="50" charset="0"/>
              </a:rPr>
              <a:t>66ª  Assemblea PROVINCIALE</a:t>
            </a:r>
          </a:p>
          <a:p>
            <a:pPr algn="ctr"/>
            <a:endParaRPr lang="it-IT" sz="2800" dirty="0">
              <a:solidFill>
                <a:srgbClr val="002060"/>
              </a:solidFill>
            </a:endParaRPr>
          </a:p>
          <a:p>
            <a:pPr algn="ctr"/>
            <a:r>
              <a:rPr lang="it-IT" sz="2800" dirty="0">
                <a:solidFill>
                  <a:srgbClr val="002060"/>
                </a:solidFill>
                <a:cs typeface="Gordita Black" pitchFamily="50" charset="0"/>
              </a:rPr>
              <a:t>11 Aprile 2026 – ore 10.00</a:t>
            </a:r>
          </a:p>
          <a:p>
            <a:pPr algn="ctr"/>
            <a:endParaRPr lang="it-IT" sz="2800" dirty="0">
              <a:solidFill>
                <a:srgbClr val="002060"/>
              </a:solidFill>
              <a:cs typeface="Gordita Black" pitchFamily="50" charset="0"/>
            </a:endParaRPr>
          </a:p>
          <a:p>
            <a:pPr algn="ctr"/>
            <a:r>
              <a:rPr lang="it-IT" sz="2800" dirty="0">
                <a:solidFill>
                  <a:srgbClr val="002060"/>
                </a:solidFill>
                <a:cs typeface="Gordita Black" pitchFamily="50" charset="0"/>
              </a:rPr>
              <a:t>Milano Marittima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24BFE1E-039E-4C3F-9F38-1F8E4793D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44" y="4148532"/>
            <a:ext cx="4503356" cy="99496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A39C092-D2AF-414B-9299-CAEB2B871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06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1030" name="Picture 6" descr="Arriva AVIS GO!, l'unità mobile per la raccolta di sangue e plasma che si  sposterà in tutta la provincia - Ravenna Notizie">
            <a:extLst>
              <a:ext uri="{FF2B5EF4-FFF2-40B4-BE49-F238E27FC236}">
                <a16:creationId xmlns:a16="http://schemas.microsoft.com/office/drawing/2014/main" id="{4851F483-D3F1-48EE-B491-5DA4D482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0"/>
            <a:ext cx="8204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286329F-4077-4EFF-B074-C8A090BD8D1F}"/>
              </a:ext>
            </a:extLst>
          </p:cNvPr>
          <p:cNvSpPr/>
          <p:nvPr/>
        </p:nvSpPr>
        <p:spPr>
          <a:xfrm>
            <a:off x="0" y="0"/>
            <a:ext cx="428596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CBBB68D-CA52-4BA9-8B39-9F9DAB70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073" y="255181"/>
            <a:ext cx="7241854" cy="47859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  <a:sym typeface="Wingdings" panose="05000000000000000000" pitchFamily="2" charset="2"/>
              </a:rPr>
              <a:t> </a:t>
            </a: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  <a:t>Programma uscite – Aprile 2026  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rgbClr val="009E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  <a:t>Di seguito le prime date in cui sarà possibile donare presso l’autoemoteca</a:t>
            </a: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  <a:t> </a:t>
            </a:r>
            <a:r>
              <a:rPr kumimoji="0" lang="it-IT" altLang="it-IT" sz="1300" b="1" i="0" u="sng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  <a:t>solo su appuntamento: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rgbClr val="009E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  <a:t> 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rgbClr val="009E33"/>
              </a:solidFill>
              <a:effectLst/>
            </a:endParaRPr>
          </a:p>
          <a:p>
            <a:pPr lvl="0"/>
            <a:r>
              <a:rPr lang="it-IT" altLang="it-IT" sz="1300" b="1" dirty="0">
                <a:solidFill>
                  <a:srgbClr val="009E33"/>
                </a:solidFill>
                <a:latin typeface="Hyperlegible-Regular"/>
                <a:sym typeface="Wingdings" panose="05000000000000000000" pitchFamily="2" charset="2"/>
              </a:rPr>
              <a:t> </a:t>
            </a: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  <a:t>Mercoledì 8 aprile – Brisighella</a:t>
            </a:r>
            <a:b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</a:b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  <a:t>Via Giuseppe Billi| ore 7:30 – 11:30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rgbClr val="009E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  <a:t> 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rgbClr val="009E33"/>
              </a:solidFill>
              <a:effectLst/>
            </a:endParaRPr>
          </a:p>
          <a:p>
            <a:pPr lvl="0"/>
            <a:r>
              <a:rPr lang="it-IT" altLang="it-IT" sz="1300" b="1" dirty="0">
                <a:solidFill>
                  <a:srgbClr val="009E33"/>
                </a:solidFill>
                <a:latin typeface="Hyperlegible-Regular"/>
                <a:sym typeface="Wingdings" panose="05000000000000000000" pitchFamily="2" charset="2"/>
              </a:rPr>
              <a:t> </a:t>
            </a: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  <a:t>Venerdì 10 aprile – Riolo Terme</a:t>
            </a:r>
            <a:b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</a:b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rgbClr val="009E33"/>
                </a:solidFill>
                <a:effectLst/>
                <a:latin typeface="Hyperlegible-Regular"/>
              </a:rPr>
              <a:t>Via Gramsci angolo via Bologna | ore 7:30 – 11:30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rgbClr val="009E3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 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Venerdì 17 aprile– San Pietro in Vincoli</a:t>
            </a:r>
            <a:b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</a:b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Di fronte al mercato | ore 7:30 – 11:30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 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Lunedì 20 aprile  – Fusignano</a:t>
            </a:r>
            <a:b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</a:b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Piazza Corelli | ore 7:30 – 11:30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 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Martedì 21 aprile – Voltana</a:t>
            </a:r>
            <a:b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</a:b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Piazza Teseo Guerra 1 | ore 7:30 – 11:30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 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Giovedì 23 aprile – Solarolo</a:t>
            </a:r>
            <a:b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</a:b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Piazza Gonzaga| ore 7:30 – 11:30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 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Prenotazioni: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Per donare è obbligatorio prenotarsi </a:t>
            </a: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contattando l’Avis Provinciale di Ravenna al numero </a:t>
            </a:r>
            <a:r>
              <a:rPr kumimoji="0" lang="it-IT" altLang="it-IT" sz="13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  <a:hlinkClick r:id="rId3" tooltip="tel:054442118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0544 421180</a:t>
            </a:r>
            <a:r>
              <a:rPr kumimoji="0" lang="it-IT" altLang="it-IT" sz="13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Hyperlegible-Regular"/>
              </a:rPr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C8BE59F-994E-4AEC-8B39-FF4EC667C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7698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286329F-4077-4EFF-B074-C8A090BD8D1F}"/>
              </a:ext>
            </a:extLst>
          </p:cNvPr>
          <p:cNvSpPr/>
          <p:nvPr/>
        </p:nvSpPr>
        <p:spPr>
          <a:xfrm>
            <a:off x="0" y="0"/>
            <a:ext cx="428596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5F902A-5C6D-4286-A7E5-1CD1D82D3C51}"/>
              </a:ext>
            </a:extLst>
          </p:cNvPr>
          <p:cNvSpPr txBox="1"/>
          <p:nvPr/>
        </p:nvSpPr>
        <p:spPr>
          <a:xfrm>
            <a:off x="3003396" y="110631"/>
            <a:ext cx="594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SOSTEGNO ALLO SVILUPPO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D544278-C51F-4463-B7A4-F427A7E0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03" y="1094969"/>
            <a:ext cx="836600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Ottimizzazione dell’uso dell’autoemoteca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Calendari fissi (es. “ogni primo sabato del mese”) per fidelizzare i donatori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sz="2000" dirty="0">
                <a:solidFill>
                  <a:srgbClr val="002060"/>
                </a:solidFill>
              </a:rPr>
              <a:t>Giorni di mercato, fiere ed eventi locali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Luoghi ad alta visibilità (piazze, centri commerciali, università)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80BA1B-FA32-4775-9538-B2E383B7F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03" y="2835342"/>
            <a:ext cx="842811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Collaborazioni territoriali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Accordi con aziende per portare l’autoemoteca nei luoghi di lavoro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Coinvolgimento di scuole superiori e università per i giovani donatori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Collaborazione con associazioni sportive e culturali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Presenza durante eventi organizzati</a:t>
            </a:r>
          </a:p>
        </p:txBody>
      </p:sp>
    </p:spTree>
    <p:extLst>
      <p:ext uri="{BB962C8B-B14F-4D97-AF65-F5344CB8AC3E}">
        <p14:creationId xmlns:p14="http://schemas.microsoft.com/office/powerpoint/2010/main" val="19437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286329F-4077-4EFF-B074-C8A090BD8D1F}"/>
              </a:ext>
            </a:extLst>
          </p:cNvPr>
          <p:cNvSpPr/>
          <p:nvPr/>
        </p:nvSpPr>
        <p:spPr>
          <a:xfrm>
            <a:off x="0" y="0"/>
            <a:ext cx="428596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5F902A-5C6D-4286-A7E5-1CD1D82D3C51}"/>
              </a:ext>
            </a:extLst>
          </p:cNvPr>
          <p:cNvSpPr txBox="1"/>
          <p:nvPr/>
        </p:nvSpPr>
        <p:spPr>
          <a:xfrm>
            <a:off x="3003396" y="110631"/>
            <a:ext cx="594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SOSTEGNO ALLO SVILUPPO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43CDFF4-43A2-4EDA-994C-A9A2A8C7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06" y="1004650"/>
            <a:ext cx="842811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Promozione e comunicazione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Campagne social con calendario delle tappe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Collaborazione con radio e giornali locali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Affissioni e volantini nei punti strategici (farmacie, palestre, scuole)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Uso di WhatsApp</a:t>
            </a:r>
            <a:r>
              <a:rPr lang="it-IT" altLang="it-IT" sz="2000" dirty="0">
                <a:solidFill>
                  <a:srgbClr val="002060"/>
                </a:solidFill>
              </a:rPr>
              <a:t> 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per ricordare le date di raccolta 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73A4F84-1E07-4505-8E34-8A29A9656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07" y="3039845"/>
            <a:ext cx="84281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Incentivi e fidelizzazione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Piccoli gadget o riconoscimenti simbolici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Eventi dedicati ai donatori (giornate di ringraziamento)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Racconti e testimonianze per valorizzare il gesto della donazione </a:t>
            </a:r>
          </a:p>
        </p:txBody>
      </p:sp>
    </p:spTree>
    <p:extLst>
      <p:ext uri="{BB962C8B-B14F-4D97-AF65-F5344CB8AC3E}">
        <p14:creationId xmlns:p14="http://schemas.microsoft.com/office/powerpoint/2010/main" val="25538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286329F-4077-4EFF-B074-C8A090BD8D1F}"/>
              </a:ext>
            </a:extLst>
          </p:cNvPr>
          <p:cNvSpPr/>
          <p:nvPr/>
        </p:nvSpPr>
        <p:spPr>
          <a:xfrm>
            <a:off x="0" y="0"/>
            <a:ext cx="428596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5F902A-5C6D-4286-A7E5-1CD1D82D3C51}"/>
              </a:ext>
            </a:extLst>
          </p:cNvPr>
          <p:cNvSpPr txBox="1"/>
          <p:nvPr/>
        </p:nvSpPr>
        <p:spPr>
          <a:xfrm>
            <a:off x="2925335" y="197673"/>
            <a:ext cx="594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SOSTEGNO ALLO SVILUPPO 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0181526-8320-4EE0-96C8-F7D212C10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05" y="1064475"/>
            <a:ext cx="835005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Coinvolgimento dei donatori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Programmi “porta un amico”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Prenotazione facile e veloce (online o via app)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Invio promemoria personalizzati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Accoglienza curata e tempi di attesa ridotti 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CBA6745-763F-47FB-ABAA-AA50C15D4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04" y="2999730"/>
            <a:ext cx="83500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Analisi e miglioramento continuo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Monitoraggio delle zone con maggiore/minore partecipazione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Raccolta feedback dai donatori sull’esperienza in autoemoteca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Adattamento degli orari in base alle esigenze locali </a:t>
            </a:r>
          </a:p>
        </p:txBody>
      </p:sp>
    </p:spTree>
    <p:extLst>
      <p:ext uri="{BB962C8B-B14F-4D97-AF65-F5344CB8AC3E}">
        <p14:creationId xmlns:p14="http://schemas.microsoft.com/office/powerpoint/2010/main" val="20936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286329F-4077-4EFF-B074-C8A090BD8D1F}"/>
              </a:ext>
            </a:extLst>
          </p:cNvPr>
          <p:cNvSpPr/>
          <p:nvPr/>
        </p:nvSpPr>
        <p:spPr>
          <a:xfrm>
            <a:off x="0" y="0"/>
            <a:ext cx="428596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5F902A-5C6D-4286-A7E5-1CD1D82D3C51}"/>
              </a:ext>
            </a:extLst>
          </p:cNvPr>
          <p:cNvSpPr txBox="1"/>
          <p:nvPr/>
        </p:nvSpPr>
        <p:spPr>
          <a:xfrm>
            <a:off x="2925335" y="197673"/>
            <a:ext cx="5942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2060"/>
                </a:solidFill>
              </a:rPr>
              <a:t>SOSTEGNO ALLO SVILUPPO 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FEA24007-8FEF-42D9-9B6A-E90FEF1A6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04" y="1212308"/>
            <a:ext cx="83500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Educazione e sensibilizzazione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Incontri informativi su donazione di sangue e plasma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Presenza di personale sanitario per chiarire dubbi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Campagne su benefici e sicurezza della donazione 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F344FD55-69E3-4277-84BC-C2DA50840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804" y="2897453"/>
            <a:ext cx="83500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Sviluppo della raccolta plasma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Promuovere specificamente la plasmaferesi (meno conosciuta)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Educare sulla maggiore frequenza possibile rispetto al sangue intero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Creare giornate dedicate solo al plasma</a:t>
            </a:r>
          </a:p>
        </p:txBody>
      </p:sp>
    </p:spTree>
    <p:extLst>
      <p:ext uri="{BB962C8B-B14F-4D97-AF65-F5344CB8AC3E}">
        <p14:creationId xmlns:p14="http://schemas.microsoft.com/office/powerpoint/2010/main" val="175177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3C497ED-2D5E-4F47-A808-CE73B4993F51}"/>
              </a:ext>
            </a:extLst>
          </p:cNvPr>
          <p:cNvSpPr txBox="1"/>
          <p:nvPr/>
        </p:nvSpPr>
        <p:spPr>
          <a:xfrm>
            <a:off x="111484" y="1971585"/>
            <a:ext cx="8921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>
                <a:solidFill>
                  <a:srgbClr val="002060"/>
                </a:solidFill>
              </a:rPr>
              <a:t>Grazie per l’attenzione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A78103-191F-47A4-84F2-49B56A018F2B}"/>
              </a:ext>
            </a:extLst>
          </p:cNvPr>
          <p:cNvSpPr txBox="1"/>
          <p:nvPr/>
        </p:nvSpPr>
        <p:spPr>
          <a:xfrm>
            <a:off x="111483" y="4120403"/>
            <a:ext cx="8921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02060"/>
                </a:solidFill>
                <a:cs typeface="Gordita Black" pitchFamily="50" charset="0"/>
              </a:rPr>
              <a:t>66ª  Assemblea PROVINCIALE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cs typeface="Gordita Black" pitchFamily="50" charset="0"/>
              </a:rPr>
              <a:t>11 Aprile 2026 – ore 10.00</a:t>
            </a:r>
          </a:p>
          <a:p>
            <a:pPr algn="ctr"/>
            <a:r>
              <a:rPr lang="it-IT" sz="2000" dirty="0">
                <a:solidFill>
                  <a:srgbClr val="002060"/>
                </a:solidFill>
                <a:cs typeface="Gordita Black" pitchFamily="50" charset="0"/>
              </a:rPr>
              <a:t>Milano Marittima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A60F5DF-E54E-41EF-9C30-6F923A296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76" y="102393"/>
            <a:ext cx="543284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34B88B-A5A6-4D51-9000-2595A7906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75" y="203566"/>
            <a:ext cx="7999141" cy="269914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200BF62-4352-43BB-923C-D3A8BA087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85" y="3199758"/>
            <a:ext cx="8124230" cy="12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286329F-4077-4EFF-B074-C8A090BD8D1F}"/>
              </a:ext>
            </a:extLst>
          </p:cNvPr>
          <p:cNvSpPr/>
          <p:nvPr/>
        </p:nvSpPr>
        <p:spPr>
          <a:xfrm>
            <a:off x="0" y="0"/>
            <a:ext cx="428596" cy="5143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Times New Roman" panose="02020603050405020304" pitchFamily="18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1AB1729-ABA0-4B1C-AEB2-4F65DA208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8" y="49691"/>
            <a:ext cx="6476185" cy="310831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A3C36DF-BA9A-4425-8EEB-D411A7718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917" y="225706"/>
            <a:ext cx="4718565" cy="36705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3FFB016-FE29-47F3-A8F1-CBE26B291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4" y="2559906"/>
            <a:ext cx="5620215" cy="263328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6D16554-04BA-440D-96A9-BA55C1BFA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852" y="1663463"/>
            <a:ext cx="4883590" cy="34681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65F7772-60ED-4230-B475-7344CD36F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123" y="855284"/>
            <a:ext cx="5560741" cy="16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AAFE6A7-9562-46CF-A95E-B9459DB78F77}"/>
              </a:ext>
            </a:extLst>
          </p:cNvPr>
          <p:cNvSpPr txBox="1"/>
          <p:nvPr/>
        </p:nvSpPr>
        <p:spPr>
          <a:xfrm>
            <a:off x="1347399" y="2017752"/>
            <a:ext cx="64492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>
                <a:solidFill>
                  <a:schemeClr val="tx2"/>
                </a:solidFill>
              </a:rPr>
              <a:t>16 GENNAIO 2024</a:t>
            </a:r>
          </a:p>
        </p:txBody>
      </p:sp>
    </p:spTree>
    <p:extLst>
      <p:ext uri="{BB962C8B-B14F-4D97-AF65-F5344CB8AC3E}">
        <p14:creationId xmlns:p14="http://schemas.microsoft.com/office/powerpoint/2010/main" val="139959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24C633C-90C9-4996-801A-974FA8D29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12156" y="-459629"/>
            <a:ext cx="4625676" cy="62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A801DB-F950-4DD0-AAE5-9649FC4E2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410943" y="-1014221"/>
            <a:ext cx="4513712" cy="70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7A7809A-3682-44D8-BB3B-A728376EE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62" y="0"/>
            <a:ext cx="7410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1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C6D7808-EEEC-4BE4-94CD-974AFC7E4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54" y="350180"/>
            <a:ext cx="8043746" cy="34473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71E49E5-8542-415E-BCB7-D8F3F6DB5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435" y="2845319"/>
            <a:ext cx="1899424" cy="21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A0FC5F3-CF78-494E-8A28-16DA054C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F81D0E3-6BDC-41BC-BA51-0085786CEA1B}"/>
              </a:ext>
            </a:extLst>
          </p:cNvPr>
          <p:cNvSpPr txBox="1"/>
          <p:nvPr/>
        </p:nvSpPr>
        <p:spPr>
          <a:xfrm>
            <a:off x="1470029" y="0"/>
            <a:ext cx="62039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>
                <a:solidFill>
                  <a:srgbClr val="002060"/>
                </a:solidFill>
              </a:rPr>
              <a:t>14 febbraio 2026 </a:t>
            </a:r>
          </a:p>
        </p:txBody>
      </p:sp>
      <p:pic>
        <p:nvPicPr>
          <p:cNvPr id="2050" name="Picture 2" descr="AVIS GO! A San Valentino inauguriamo la nostra nuova autoemoteca - AVIS  Provinciale Ravenna">
            <a:extLst>
              <a:ext uri="{FF2B5EF4-FFF2-40B4-BE49-F238E27FC236}">
                <a16:creationId xmlns:a16="http://schemas.microsoft.com/office/drawing/2014/main" id="{66075C26-AAFC-4318-BE33-8F3B0E5F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18" y="1375316"/>
            <a:ext cx="3589763" cy="35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7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507</Words>
  <Application>Microsoft Office PowerPoint</Application>
  <PresentationFormat>Presentazione su schermo (16:9)</PresentationFormat>
  <Paragraphs>113</Paragraphs>
  <Slides>16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Calibri</vt:lpstr>
      <vt:lpstr>Gordita Black</vt:lpstr>
      <vt:lpstr>Hyperlegible-Regular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Qualità Ravenna Provinciale</cp:lastModifiedBy>
  <cp:revision>42</cp:revision>
  <cp:lastPrinted>2026-02-08T12:37:09Z</cp:lastPrinted>
  <dcterms:created xsi:type="dcterms:W3CDTF">2021-02-05T14:40:48Z</dcterms:created>
  <dcterms:modified xsi:type="dcterms:W3CDTF">2026-04-11T05:25:07Z</dcterms:modified>
</cp:coreProperties>
</file>