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0" r:id="rId2"/>
    <p:sldId id="261" r:id="rId3"/>
    <p:sldId id="271" r:id="rId4"/>
    <p:sldId id="273" r:id="rId5"/>
    <p:sldId id="277" r:id="rId6"/>
    <p:sldId id="281" r:id="rId7"/>
    <p:sldId id="324" r:id="rId8"/>
    <p:sldId id="32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78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18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13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05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48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4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44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38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4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1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8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0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51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09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14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96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B5E5-1C00-431E-9668-B5F3F81B9656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8134AF-47BC-4DBC-82E4-FF2162459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00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sv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8C4703F-20A3-40AA-8486-C997B9AF7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59" y="148855"/>
            <a:ext cx="7953155" cy="5964866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59311DD0-525E-4F10-833F-BB92D9EAF9A6}"/>
              </a:ext>
            </a:extLst>
          </p:cNvPr>
          <p:cNvSpPr txBox="1">
            <a:spLocks/>
          </p:cNvSpPr>
          <p:nvPr/>
        </p:nvSpPr>
        <p:spPr>
          <a:xfrm>
            <a:off x="3099577" y="5974457"/>
            <a:ext cx="7798796" cy="883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Piano Formativo 2026</a:t>
            </a:r>
          </a:p>
        </p:txBody>
      </p:sp>
    </p:spTree>
    <p:extLst>
      <p:ext uri="{BB962C8B-B14F-4D97-AF65-F5344CB8AC3E}">
        <p14:creationId xmlns:p14="http://schemas.microsoft.com/office/powerpoint/2010/main" val="22321132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DF1FDF9-4C4A-4A36-B80B-94B87863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453" y="113350"/>
            <a:ext cx="2231422" cy="8382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AB0D47-77AB-4A42-8BE6-B4A764EF2789}"/>
              </a:ext>
            </a:extLst>
          </p:cNvPr>
          <p:cNvSpPr txBox="1"/>
          <p:nvPr/>
        </p:nvSpPr>
        <p:spPr>
          <a:xfrm>
            <a:off x="240316" y="877705"/>
            <a:ext cx="280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rgbClr val="0066CC"/>
                </a:solidFill>
                <a:latin typeface="Helvetica condensed"/>
                <a:cs typeface="Helvetica" panose="020B0604020202020204" pitchFamily="34" charset="0"/>
              </a:rPr>
              <a:t>ASSOCIAZIONE VOLONTARI ITALIANI SANGUE ODV</a:t>
            </a:r>
          </a:p>
          <a:p>
            <a:pPr algn="ctr"/>
            <a:r>
              <a:rPr lang="it-IT" sz="1000" b="1" dirty="0">
                <a:solidFill>
                  <a:srgbClr val="00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Provinciale Ravenna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E1684-39E9-4B1C-BA65-13B5BA584C0C}"/>
              </a:ext>
            </a:extLst>
          </p:cNvPr>
          <p:cNvSpPr txBox="1"/>
          <p:nvPr/>
        </p:nvSpPr>
        <p:spPr>
          <a:xfrm>
            <a:off x="2142433" y="2509395"/>
            <a:ext cx="9902351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 Statuto e il Regolamento</a:t>
            </a:r>
          </a:p>
          <a:p>
            <a:endParaRPr lang="it-IT" sz="11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 Statuto: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Definisce la nostra missione e i valori (Chi siamo).</a:t>
            </a:r>
          </a:p>
          <a:p>
            <a:endParaRPr lang="it-IT" sz="10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Regolamento: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400" dirty="0">
                <a:solidFill>
                  <a:srgbClr val="3366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Definisce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le procedure operative (Come lavoriamo).</a:t>
            </a:r>
          </a:p>
          <a:p>
            <a:endParaRPr lang="it-IT" sz="10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Valore Legale: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Sono gli atti che garantiscono il riconoscimento giuridico e l'iscrizione al RUNTS (Terzo Settore).</a:t>
            </a:r>
          </a:p>
          <a:p>
            <a:endParaRPr lang="it-IT" sz="10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Socio: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è un utente, ma un "azionista di solidarietà" con diritto di voto e dovere di coerenza.</a:t>
            </a:r>
          </a:p>
          <a:p>
            <a:endParaRPr lang="it-IT" sz="24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sz="8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"Senza regole, non c'è associazione. Lo Statuto ci protegge tutti."</a:t>
            </a:r>
            <a:endParaRPr lang="it-IT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3076" name="Picture 4" descr="Timone Illustrazioni, Vettoriali E Clipart Stock – (23,239 Illustrazioni  Stock)">
            <a:extLst>
              <a:ext uri="{FF2B5EF4-FFF2-40B4-BE49-F238E27FC236}">
                <a16:creationId xmlns:a16="http://schemas.microsoft.com/office/drawing/2014/main" id="{D5E7A948-0F54-4ADB-85CF-B59833D9B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11498" r="10627" b="12152"/>
          <a:stretch/>
        </p:blipFill>
        <p:spPr bwMode="auto">
          <a:xfrm rot="775440">
            <a:off x="9465001" y="257632"/>
            <a:ext cx="2194813" cy="215675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283CE73A-4A96-42E0-A799-1D2E500AE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8433" y="1459087"/>
            <a:ext cx="3782311" cy="838258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Modulo 1</a:t>
            </a:r>
          </a:p>
        </p:txBody>
      </p:sp>
    </p:spTree>
    <p:extLst>
      <p:ext uri="{BB962C8B-B14F-4D97-AF65-F5344CB8AC3E}">
        <p14:creationId xmlns:p14="http://schemas.microsoft.com/office/powerpoint/2010/main" val="9569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DF1FDF9-4C4A-4A36-B80B-94B87863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453" y="113350"/>
            <a:ext cx="2231422" cy="8382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AB0D47-77AB-4A42-8BE6-B4A764EF2789}"/>
              </a:ext>
            </a:extLst>
          </p:cNvPr>
          <p:cNvSpPr txBox="1"/>
          <p:nvPr/>
        </p:nvSpPr>
        <p:spPr>
          <a:xfrm>
            <a:off x="240316" y="877705"/>
            <a:ext cx="280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rgbClr val="0066CC"/>
                </a:solidFill>
                <a:latin typeface="Helvetica condensed"/>
                <a:cs typeface="Helvetica" panose="020B0604020202020204" pitchFamily="34" charset="0"/>
              </a:rPr>
              <a:t>ASSOCIAZIONE VOLONTARI ITALIANI SANGUE ODV</a:t>
            </a:r>
          </a:p>
          <a:p>
            <a:pPr algn="ctr"/>
            <a:r>
              <a:rPr lang="it-IT" sz="1000" b="1" dirty="0">
                <a:solidFill>
                  <a:srgbClr val="00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Provinciale Ravenna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E1684-39E9-4B1C-BA65-13B5BA584C0C}"/>
              </a:ext>
            </a:extLst>
          </p:cNvPr>
          <p:cNvSpPr txBox="1"/>
          <p:nvPr/>
        </p:nvSpPr>
        <p:spPr>
          <a:xfrm>
            <a:off x="2809875" y="2516063"/>
            <a:ext cx="80848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"Motore" dell'AVIS</a:t>
            </a:r>
          </a:p>
          <a:p>
            <a:pPr marL="514350" indent="-514350">
              <a:buAutoNum type="arabicPeriod"/>
            </a:pPr>
            <a:endParaRPr lang="it-IT" sz="2400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RUNTS       Il Registro Unico Nazionale Terzo Settore</a:t>
            </a:r>
          </a:p>
          <a:p>
            <a:endParaRPr lang="it-IT" sz="24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Amministrazione e Contabilità Semplificata</a:t>
            </a:r>
          </a:p>
          <a:p>
            <a:endParaRPr lang="it-IT" sz="24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GDPR </a:t>
            </a:r>
            <a:r>
              <a:rPr lang="it-IT" sz="2400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(General Data Protection Regulation)</a:t>
            </a:r>
          </a:p>
          <a:p>
            <a:endParaRPr lang="it-IT" sz="24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Sicurezza e Antinfortunistica</a:t>
            </a:r>
            <a:endParaRPr lang="it-IT" sz="2400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1028" name="Picture 4" descr="Un disegno di un motore per auto del produttore di motori Honda. | Vettore  Premium generato dall'IA">
            <a:extLst>
              <a:ext uri="{FF2B5EF4-FFF2-40B4-BE49-F238E27FC236}">
                <a16:creationId xmlns:a16="http://schemas.microsoft.com/office/drawing/2014/main" id="{B4FCE35A-0FAB-4230-9C16-C1F3C0471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11590"/>
          <a:stretch/>
        </p:blipFill>
        <p:spPr bwMode="auto">
          <a:xfrm>
            <a:off x="7849006" y="0"/>
            <a:ext cx="2455511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8A8960FD-92AC-4AB1-AA15-AEC47BF349C4}"/>
              </a:ext>
            </a:extLst>
          </p:cNvPr>
          <p:cNvSpPr txBox="1">
            <a:spLocks/>
          </p:cNvSpPr>
          <p:nvPr/>
        </p:nvSpPr>
        <p:spPr>
          <a:xfrm>
            <a:off x="3514245" y="1247037"/>
            <a:ext cx="3662731" cy="7837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Modulo 2</a:t>
            </a:r>
          </a:p>
        </p:txBody>
      </p:sp>
    </p:spTree>
    <p:extLst>
      <p:ext uri="{BB962C8B-B14F-4D97-AF65-F5344CB8AC3E}">
        <p14:creationId xmlns:p14="http://schemas.microsoft.com/office/powerpoint/2010/main" val="21920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DF1FDF9-4C4A-4A36-B80B-94B87863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453" y="113350"/>
            <a:ext cx="2231422" cy="8382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AB0D47-77AB-4A42-8BE6-B4A764EF2789}"/>
              </a:ext>
            </a:extLst>
          </p:cNvPr>
          <p:cNvSpPr txBox="1"/>
          <p:nvPr/>
        </p:nvSpPr>
        <p:spPr>
          <a:xfrm>
            <a:off x="240316" y="877705"/>
            <a:ext cx="280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rgbClr val="0066CC"/>
                </a:solidFill>
                <a:latin typeface="Helvetica condensed"/>
                <a:cs typeface="Helvetica" panose="020B0604020202020204" pitchFamily="34" charset="0"/>
              </a:rPr>
              <a:t>ASSOCIAZIONE VOLONTARI ITALIANI SANGUE ODV</a:t>
            </a:r>
          </a:p>
          <a:p>
            <a:pPr algn="ctr"/>
            <a:r>
              <a:rPr lang="it-IT" sz="1000" b="1" dirty="0">
                <a:solidFill>
                  <a:srgbClr val="00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Provinciale Ravenna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E1684-39E9-4B1C-BA65-13B5BA584C0C}"/>
              </a:ext>
            </a:extLst>
          </p:cNvPr>
          <p:cNvSpPr txBox="1"/>
          <p:nvPr/>
        </p:nvSpPr>
        <p:spPr>
          <a:xfrm>
            <a:off x="5461288" y="3258513"/>
            <a:ext cx="52993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 </a:t>
            </a:r>
            <a:r>
              <a:rPr lang="it-IT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Risorse Umane e Crescita</a:t>
            </a:r>
          </a:p>
          <a:p>
            <a:endParaRPr lang="it-IT" sz="24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Ricerca Volontari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8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Accoglienza del Volontario</a:t>
            </a:r>
          </a:p>
          <a:p>
            <a:endParaRPr lang="it-IT" sz="1000" b="1" dirty="0">
              <a:solidFill>
                <a:srgbClr val="2A419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2A4196"/>
                </a:solidFill>
              </a:rPr>
              <a:t>Mantenimento dei volontari</a:t>
            </a:r>
          </a:p>
          <a:p>
            <a:endParaRPr lang="it-IT" sz="1000" b="1" dirty="0">
              <a:solidFill>
                <a:srgbClr val="2A419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altLang="it-IT" sz="2400" b="1" dirty="0">
                <a:solidFill>
                  <a:srgbClr val="2A419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Il Passaggio Generazionale </a:t>
            </a:r>
          </a:p>
          <a:p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oncetto Di Social Networking. Avatar Di Persone Collegate Tra Loro Per  Costruire Comunicazioni Aziendali Di Lavoro Illustrazione Vettoriale -  Illustrazione di amicizia, icona: 214718251">
            <a:extLst>
              <a:ext uri="{FF2B5EF4-FFF2-40B4-BE49-F238E27FC236}">
                <a16:creationId xmlns:a16="http://schemas.microsoft.com/office/drawing/2014/main" id="{7500A095-86F0-4BB3-AA3C-7700AED82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525"/>
            <a:ext cx="2733675" cy="25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02D2A8D6-EB8B-4B81-9E59-50A8A38ED55F}"/>
              </a:ext>
            </a:extLst>
          </p:cNvPr>
          <p:cNvSpPr txBox="1">
            <a:spLocks/>
          </p:cNvSpPr>
          <p:nvPr/>
        </p:nvSpPr>
        <p:spPr>
          <a:xfrm>
            <a:off x="3592347" y="1280781"/>
            <a:ext cx="3311856" cy="7296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Modulo 3</a:t>
            </a:r>
          </a:p>
        </p:txBody>
      </p:sp>
    </p:spTree>
    <p:extLst>
      <p:ext uri="{BB962C8B-B14F-4D97-AF65-F5344CB8AC3E}">
        <p14:creationId xmlns:p14="http://schemas.microsoft.com/office/powerpoint/2010/main" val="4026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DF1FDF9-4C4A-4A36-B80B-94B87863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453" y="113350"/>
            <a:ext cx="2231422" cy="8382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AB0D47-77AB-4A42-8BE6-B4A764EF2789}"/>
              </a:ext>
            </a:extLst>
          </p:cNvPr>
          <p:cNvSpPr txBox="1"/>
          <p:nvPr/>
        </p:nvSpPr>
        <p:spPr>
          <a:xfrm>
            <a:off x="240316" y="877705"/>
            <a:ext cx="280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rgbClr val="0066CC"/>
                </a:solidFill>
                <a:latin typeface="Helvetica condensed"/>
                <a:cs typeface="Helvetica" panose="020B0604020202020204" pitchFamily="34" charset="0"/>
              </a:rPr>
              <a:t>ASSOCIAZIONE VOLONTARI ITALIANI SANGUE ODV</a:t>
            </a:r>
          </a:p>
          <a:p>
            <a:pPr algn="ctr"/>
            <a:r>
              <a:rPr lang="it-IT" sz="1000" b="1" dirty="0">
                <a:solidFill>
                  <a:srgbClr val="00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Provinciale Ravenna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E1684-39E9-4B1C-BA65-13B5BA584C0C}"/>
              </a:ext>
            </a:extLst>
          </p:cNvPr>
          <p:cNvSpPr txBox="1"/>
          <p:nvPr/>
        </p:nvSpPr>
        <p:spPr>
          <a:xfrm>
            <a:off x="4637960" y="2610683"/>
            <a:ext cx="69992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AVIS e la Comunità: Focus Scuole</a:t>
            </a:r>
          </a:p>
          <a:p>
            <a:pPr lvl="0"/>
            <a:endParaRPr lang="it-IT" sz="10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Rapporti con le Scuole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it-IT" sz="24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Linguaggio e Metodo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it-IT" sz="24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Strumenti e Kit Didattici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it-IT" sz="2400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altLang="it-IT" sz="2400" b="1" dirty="0">
                <a:solidFill>
                  <a:srgbClr val="2A419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Il Volontario Formatore</a:t>
            </a:r>
          </a:p>
          <a:p>
            <a:pPr lvl="0"/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3082" name="Picture 10" descr="Milanomia Scuole Elementari Private di Milano 1 scuole primarie">
            <a:extLst>
              <a:ext uri="{FF2B5EF4-FFF2-40B4-BE49-F238E27FC236}">
                <a16:creationId xmlns:a16="http://schemas.microsoft.com/office/drawing/2014/main" id="{2909C148-14A3-45BD-AEF9-289709D4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67" y="136830"/>
            <a:ext cx="3235119" cy="222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magini di Clipart della scuola - Download gratuiti su Freepik">
            <a:extLst>
              <a:ext uri="{FF2B5EF4-FFF2-40B4-BE49-F238E27FC236}">
                <a16:creationId xmlns:a16="http://schemas.microsoft.com/office/drawing/2014/main" id="{69EC4087-B1EC-4359-BCBA-36E518BF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04" y="393653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EBFEDE3B-6756-4856-954E-D3048DB56E96}"/>
              </a:ext>
            </a:extLst>
          </p:cNvPr>
          <p:cNvSpPr txBox="1">
            <a:spLocks/>
          </p:cNvSpPr>
          <p:nvPr/>
        </p:nvSpPr>
        <p:spPr>
          <a:xfrm>
            <a:off x="4219683" y="1377071"/>
            <a:ext cx="3917913" cy="7296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Modulo 4</a:t>
            </a:r>
            <a:endParaRPr lang="it-IT" sz="3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834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DF1FDF9-4C4A-4A36-B80B-94B87863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453" y="113350"/>
            <a:ext cx="2231422" cy="8382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AB0D47-77AB-4A42-8BE6-B4A764EF2789}"/>
              </a:ext>
            </a:extLst>
          </p:cNvPr>
          <p:cNvSpPr txBox="1"/>
          <p:nvPr/>
        </p:nvSpPr>
        <p:spPr>
          <a:xfrm>
            <a:off x="240316" y="877705"/>
            <a:ext cx="280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rgbClr val="0066CC"/>
                </a:solidFill>
                <a:latin typeface="Helvetica condensed"/>
                <a:cs typeface="Helvetica" panose="020B0604020202020204" pitchFamily="34" charset="0"/>
              </a:rPr>
              <a:t>ASSOCIAZIONE VOLONTARI ITALIANI SANGUE ODV</a:t>
            </a:r>
          </a:p>
          <a:p>
            <a:pPr algn="ctr"/>
            <a:r>
              <a:rPr lang="it-IT" sz="1000" b="1" dirty="0">
                <a:solidFill>
                  <a:srgbClr val="00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Provinciale Ravenna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E1684-39E9-4B1C-BA65-13B5BA584C0C}"/>
              </a:ext>
            </a:extLst>
          </p:cNvPr>
          <p:cNvSpPr txBox="1"/>
          <p:nvPr/>
        </p:nvSpPr>
        <p:spPr>
          <a:xfrm>
            <a:off x="4076700" y="2021862"/>
            <a:ext cx="866487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 cos'è il Plasma? (Il concetto di "Parte Liquida")</a:t>
            </a:r>
            <a:endParaRPr lang="it-IT" sz="2000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Composizione</a:t>
            </a:r>
            <a:endParaRPr lang="it-IT" sz="2000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Aferesi vs Sangue Intero</a:t>
            </a:r>
          </a:p>
          <a:p>
            <a:pPr lvl="0"/>
            <a:endParaRPr lang="it-IT" sz="10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Proteine "Salvavita" (Cosa estraiamo?)</a:t>
            </a:r>
            <a:endParaRPr lang="it-IT" sz="2000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Albumina</a:t>
            </a:r>
            <a:endParaRPr lang="it-IT" sz="2000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Immunoglobuline</a:t>
            </a:r>
            <a:endParaRPr lang="it-IT" sz="2000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Fattori della Coagulazione</a:t>
            </a:r>
          </a:p>
          <a:p>
            <a:pPr lvl="0"/>
            <a:endParaRPr lang="it-IT" sz="10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L'autosufficienza: Una questione di sovranità sanitaria</a:t>
            </a:r>
            <a:endParaRPr lang="it-IT" sz="2000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L'Italia e l'estero</a:t>
            </a:r>
            <a:endParaRPr lang="it-IT" sz="2000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Etica della donazione</a:t>
            </a:r>
          </a:p>
          <a:p>
            <a:pPr lvl="0"/>
            <a:endParaRPr lang="it-IT" sz="1000" b="1" dirty="0">
              <a:solidFill>
                <a:srgbClr val="2A4196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lvl="0"/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Il Paziente Tipo: Chi stiamo aiutando?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Pazienti Rari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Terapie Intensive</a:t>
            </a:r>
            <a:r>
              <a:rPr lang="it-IT" sz="2000" b="1" dirty="0">
                <a:solidFill>
                  <a:srgbClr val="2A41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</a:t>
            </a:r>
          </a:p>
        </p:txBody>
      </p:sp>
      <p:pic>
        <p:nvPicPr>
          <p:cNvPr id="1026" name="Picture 2" descr="Plasma iperimmune, il punto su come il sistema sangue italiano è impegnato  nella raccolta - AVIS">
            <a:extLst>
              <a:ext uri="{FF2B5EF4-FFF2-40B4-BE49-F238E27FC236}">
                <a16:creationId xmlns:a16="http://schemas.microsoft.com/office/drawing/2014/main" id="{E0E5EA96-F64D-4F85-B3A2-9757783EC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6" t="11151" r="41708" b="9016"/>
          <a:stretch/>
        </p:blipFill>
        <p:spPr bwMode="auto">
          <a:xfrm rot="1441130">
            <a:off x="10124925" y="2260670"/>
            <a:ext cx="1606658" cy="21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teine - Wikipedia">
            <a:extLst>
              <a:ext uri="{FF2B5EF4-FFF2-40B4-BE49-F238E27FC236}">
                <a16:creationId xmlns:a16="http://schemas.microsoft.com/office/drawing/2014/main" id="{2B9BB294-FB46-4DF5-A511-D30D1724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28" y="3267073"/>
            <a:ext cx="1018631" cy="10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entolando la bandiera dell'italia paese. bandiera tricolore italiana  isolata su sfondo bianco. illustrazione piatta vettoriale 6793093 Arte  vettoriale a Vecteezy">
            <a:extLst>
              <a:ext uri="{FF2B5EF4-FFF2-40B4-BE49-F238E27FC236}">
                <a16:creationId xmlns:a16="http://schemas.microsoft.com/office/drawing/2014/main" id="{99450CC9-B056-482D-A3FE-30FBF0E36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t="18052" r="19371" b="24050"/>
          <a:stretch/>
        </p:blipFill>
        <p:spPr bwMode="auto">
          <a:xfrm>
            <a:off x="2809875" y="4470858"/>
            <a:ext cx="980803" cy="91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omo malato disteso su un letto d'ospedale disegno piatto illustrazione  vettoriale | Vettore Premium generato dall'IA">
            <a:extLst>
              <a:ext uri="{FF2B5EF4-FFF2-40B4-BE49-F238E27FC236}">
                <a16:creationId xmlns:a16="http://schemas.microsoft.com/office/drawing/2014/main" id="{46520C16-E40A-405E-AA57-8DE9ACC4C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2" t="13326" r="12482" b="13221"/>
          <a:stretch/>
        </p:blipFill>
        <p:spPr bwMode="auto">
          <a:xfrm>
            <a:off x="2819128" y="5508038"/>
            <a:ext cx="971550" cy="9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posizione e proprietà del plasma: perché è così importante - AVIS  Provinciale Ravenna">
            <a:extLst>
              <a:ext uri="{FF2B5EF4-FFF2-40B4-BE49-F238E27FC236}">
                <a16:creationId xmlns:a16="http://schemas.microsoft.com/office/drawing/2014/main" id="{EBDD4994-2170-4421-AA7D-79539656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62" y="2124379"/>
            <a:ext cx="1238908" cy="91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0FE7637-FA73-482A-BA67-338FF0332940}"/>
              </a:ext>
            </a:extLst>
          </p:cNvPr>
          <p:cNvSpPr txBox="1">
            <a:spLocks/>
          </p:cNvSpPr>
          <p:nvPr/>
        </p:nvSpPr>
        <p:spPr>
          <a:xfrm>
            <a:off x="3174683" y="424733"/>
            <a:ext cx="8915400" cy="148209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Modulo </a:t>
            </a:r>
            <a:r>
              <a:rPr lang="it-IT" sz="3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5 - </a:t>
            </a:r>
            <a:r>
              <a:rPr lang="it-IT" sz="4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Plasma e Farmaci Plasma derivati</a:t>
            </a:r>
          </a:p>
          <a:p>
            <a:pPr marL="0" indent="0" algn="ctr">
              <a:buNone/>
            </a:pPr>
            <a:r>
              <a:rPr lang="it-IT" sz="2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Fornire ai dirigenti gli strumenti per comunicare l'importanza </a:t>
            </a:r>
          </a:p>
          <a:p>
            <a:pPr marL="0" indent="0" algn="ctr">
              <a:buNone/>
            </a:pPr>
            <a:r>
              <a:rPr lang="it-IT" sz="2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della donazione in aferesi e il destino del plasma donato</a:t>
            </a:r>
            <a:endParaRPr lang="it-IT" sz="26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DF1FDF9-4C4A-4A36-B80B-94B87863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453" y="113350"/>
            <a:ext cx="2231422" cy="8382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AB0D47-77AB-4A42-8BE6-B4A764EF2789}"/>
              </a:ext>
            </a:extLst>
          </p:cNvPr>
          <p:cNvSpPr txBox="1"/>
          <p:nvPr/>
        </p:nvSpPr>
        <p:spPr>
          <a:xfrm>
            <a:off x="240316" y="877705"/>
            <a:ext cx="280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rgbClr val="0066CC"/>
                </a:solidFill>
                <a:latin typeface="Helvetica condensed"/>
                <a:cs typeface="Helvetica" panose="020B0604020202020204" pitchFamily="34" charset="0"/>
              </a:rPr>
              <a:t>ASSOCIAZIONE VOLONTARI ITALIANI SANGUE ODV</a:t>
            </a:r>
          </a:p>
          <a:p>
            <a:pPr algn="ctr"/>
            <a:r>
              <a:rPr lang="it-IT" sz="1000" b="1" dirty="0">
                <a:solidFill>
                  <a:srgbClr val="00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Provinciale Ravenna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E1684-39E9-4B1C-BA65-13B5BA584C0C}"/>
              </a:ext>
            </a:extLst>
          </p:cNvPr>
          <p:cNvSpPr txBox="1"/>
          <p:nvPr/>
        </p:nvSpPr>
        <p:spPr>
          <a:xfrm>
            <a:off x="3980470" y="2021861"/>
            <a:ext cx="8664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rgbClr val="2A41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22CACDB-02C7-4A15-9CA4-55F38B8CD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30680"/>
              </p:ext>
            </p:extLst>
          </p:nvPr>
        </p:nvGraphicFramePr>
        <p:xfrm>
          <a:off x="2707958" y="2825299"/>
          <a:ext cx="9201150" cy="3777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588">
                  <a:extLst>
                    <a:ext uri="{9D8B030D-6E8A-4147-A177-3AD203B41FA5}">
                      <a16:colId xmlns:a16="http://schemas.microsoft.com/office/drawing/2014/main" val="2491244174"/>
                    </a:ext>
                  </a:extLst>
                </a:gridCol>
                <a:gridCol w="1449243">
                  <a:extLst>
                    <a:ext uri="{9D8B030D-6E8A-4147-A177-3AD203B41FA5}">
                      <a16:colId xmlns:a16="http://schemas.microsoft.com/office/drawing/2014/main" val="4168654708"/>
                    </a:ext>
                  </a:extLst>
                </a:gridCol>
                <a:gridCol w="6394319">
                  <a:extLst>
                    <a:ext uri="{9D8B030D-6E8A-4147-A177-3AD203B41FA5}">
                      <a16:colId xmlns:a16="http://schemas.microsoft.com/office/drawing/2014/main" val="19422276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Orario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Modulo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Argomento Principale (dalle tue Slides)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39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09:00 - 09:15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Apertura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Saluti istituzionali e obiettivi della giornata.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83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09:15 - 10:30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MODULI 1 &amp; 2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L'Istituzione e le Regole: Statuto, adempimenti RUNTS, Bilancio e Privacy.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647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10:30 - 10:45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Coffee Break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Pausa caffè e networking tra le sezioni comunali.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26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10:45 - 12:15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MODULI 3 &amp; 4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Le Persone e il Territorio: Ricerca volontari, accoglienza e come parlare nelle scuole della provincia.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75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12:15 - 13:45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Pausa Pranzo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Pranzo conviviale (fondamentale per fare squadra).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81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13:45 - 15:15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MODULO 5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Il Cuore della Donazione: Approfondimento su Plasma, Aferesi e Farmaci </a:t>
                      </a:r>
                      <a:r>
                        <a:rPr lang="it-IT" sz="16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Plasmaderivati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97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15:15 - 16:00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Conclusioni</a:t>
                      </a:r>
                      <a:endParaRPr lang="it-IT" sz="1600" b="1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Quiz finale di verifica, confronto libero e consegna attestati.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2397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C53B382-EFFD-4431-8904-52887CEAD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958" y="1284143"/>
            <a:ext cx="7883179" cy="153372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🗓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️ Programma: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"AVIS Ravenna Day - Formazione Integrata"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Sede: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Provinciale Ravenna 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Opuscolo PROGETTI AVIS per la SCUOLA​ - Avis Provinciale di Reggio Emilia  ODV">
            <a:extLst>
              <a:ext uri="{FF2B5EF4-FFF2-40B4-BE49-F238E27FC236}">
                <a16:creationId xmlns:a16="http://schemas.microsoft.com/office/drawing/2014/main" id="{84CE6D01-3B38-4559-A010-73921E2FC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4848" r="12843" b="11330"/>
          <a:stretch/>
        </p:blipFill>
        <p:spPr bwMode="auto">
          <a:xfrm>
            <a:off x="8604078" y="571407"/>
            <a:ext cx="3572020" cy="22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1B0C859-5A99-46C3-9D53-0E534B6C5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93" y="0"/>
            <a:ext cx="8009860" cy="600739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40B6FAA-1A4E-436C-9E3A-1C9D8966AFCF}"/>
              </a:ext>
            </a:extLst>
          </p:cNvPr>
          <p:cNvSpPr txBox="1">
            <a:spLocks/>
          </p:cNvSpPr>
          <p:nvPr/>
        </p:nvSpPr>
        <p:spPr>
          <a:xfrm>
            <a:off x="3099577" y="5974457"/>
            <a:ext cx="7798796" cy="883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</a:t>
            </a:r>
            <a:r>
              <a:rPr lang="it-IT" b="1" dirty="0">
                <a:solidFill>
                  <a:srgbClr val="FF0000"/>
                </a:solidFill>
                <a:latin typeface="Bodoni MT Black" panose="02070A03080606020203" pitchFamily="18" charset="0"/>
                <a:cs typeface="Helvetica" panose="020B0604020202020204" pitchFamily="34" charset="0"/>
              </a:rPr>
              <a:t>Grazie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</TotalTime>
  <Words>435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Arial</vt:lpstr>
      <vt:lpstr>Bodoni MT Black</vt:lpstr>
      <vt:lpstr>Calibri</vt:lpstr>
      <vt:lpstr>Century Gothic</vt:lpstr>
      <vt:lpstr>Helvetica</vt:lpstr>
      <vt:lpstr>Helvetica condensed</vt:lpstr>
      <vt:lpstr>Segoe UI Emoji</vt:lpstr>
      <vt:lpstr>Times New Roman</vt:lpstr>
      <vt:lpstr>Wingdings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Settore Scuola Avis Provinciale Ravenna</dc:creator>
  <cp:lastModifiedBy>Settore Scuola Avis Provinciale Ravenna</cp:lastModifiedBy>
  <cp:revision>13</cp:revision>
  <dcterms:created xsi:type="dcterms:W3CDTF">2026-03-03T17:07:58Z</dcterms:created>
  <dcterms:modified xsi:type="dcterms:W3CDTF">2026-04-10T20:07:51Z</dcterms:modified>
</cp:coreProperties>
</file>