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2"/>
  </p:notesMasterIdLst>
  <p:handoutMasterIdLst>
    <p:handoutMasterId r:id="rId23"/>
  </p:handoutMasterIdLst>
  <p:sldIdLst>
    <p:sldId id="515" r:id="rId2"/>
    <p:sldId id="524" r:id="rId3"/>
    <p:sldId id="538" r:id="rId4"/>
    <p:sldId id="536" r:id="rId5"/>
    <p:sldId id="511" r:id="rId6"/>
    <p:sldId id="484" r:id="rId7"/>
    <p:sldId id="537" r:id="rId8"/>
    <p:sldId id="539" r:id="rId9"/>
    <p:sldId id="543" r:id="rId10"/>
    <p:sldId id="544" r:id="rId11"/>
    <p:sldId id="526" r:id="rId12"/>
    <p:sldId id="491" r:id="rId13"/>
    <p:sldId id="512" r:id="rId14"/>
    <p:sldId id="546" r:id="rId15"/>
    <p:sldId id="550" r:id="rId16"/>
    <p:sldId id="547" r:id="rId17"/>
    <p:sldId id="542" r:id="rId18"/>
    <p:sldId id="548" r:id="rId19"/>
    <p:sldId id="549" r:id="rId20"/>
    <p:sldId id="551" r:id="rId21"/>
  </p:sldIdLst>
  <p:sldSz cx="9144000" cy="5143500" type="screen16x9"/>
  <p:notesSz cx="10021888" cy="68897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71" userDrawn="1">
          <p15:clr>
            <a:srgbClr val="A4A3A4"/>
          </p15:clr>
        </p15:guide>
        <p15:guide id="2" pos="315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IS RAVENNA" initials="AR" lastIdx="1" clrIdx="0">
    <p:extLst>
      <p:ext uri="{19B8F6BF-5375-455C-9EA6-DF929625EA0E}">
        <p15:presenceInfo xmlns:p15="http://schemas.microsoft.com/office/powerpoint/2012/main" userId="AVIS RAVENNA" providerId="None"/>
      </p:ext>
    </p:extLst>
  </p:cmAuthor>
  <p:cmAuthor id="2" name="Marco" initials="M" lastIdx="2" clrIdx="1">
    <p:extLst>
      <p:ext uri="{19B8F6BF-5375-455C-9EA6-DF929625EA0E}">
        <p15:presenceInfo xmlns:p15="http://schemas.microsoft.com/office/powerpoint/2012/main" userId="Marco" providerId="None"/>
      </p:ext>
    </p:extLst>
  </p:cmAuthor>
  <p:cmAuthor id="3" name="Avis Comunale San Pancrazio" initials="ACSP" lastIdx="1" clrIdx="2">
    <p:extLst>
      <p:ext uri="{19B8F6BF-5375-455C-9EA6-DF929625EA0E}">
        <p15:presenceInfo xmlns:p15="http://schemas.microsoft.com/office/powerpoint/2012/main" userId="S-1-5-21-1505708413-17144988-1714538071-1001" providerId="AD"/>
      </p:ext>
    </p:extLst>
  </p:cmAuthor>
  <p:cmAuthor id="4" name="Marco Bellenghi" initials="MB" lastIdx="3" clrIdx="3">
    <p:extLst>
      <p:ext uri="{19B8F6BF-5375-455C-9EA6-DF929625EA0E}">
        <p15:presenceInfo xmlns:p15="http://schemas.microsoft.com/office/powerpoint/2012/main" userId="1f3660703ef934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E33"/>
    <a:srgbClr val="FFFF99"/>
    <a:srgbClr val="FFFF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2"/>
    <p:restoredTop sz="91027" autoAdjust="0"/>
  </p:normalViewPr>
  <p:slideViewPr>
    <p:cSldViewPr snapToGrid="0">
      <p:cViewPr varScale="1">
        <p:scale>
          <a:sx n="82" d="100"/>
          <a:sy n="82" d="100"/>
        </p:scale>
        <p:origin x="7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71"/>
        <p:guide pos="31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2818" cy="344487"/>
          </a:xfrm>
          <a:prstGeom prst="rect">
            <a:avLst/>
          </a:prstGeom>
        </p:spPr>
        <p:txBody>
          <a:bodyPr vert="horz" lIns="96623" tIns="48313" rIns="96623" bIns="48313" rtlCol="0"/>
          <a:lstStyle>
            <a:lvl1pPr algn="l">
              <a:defRPr sz="1200"/>
            </a:lvl1pPr>
          </a:lstStyle>
          <a:p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76752" y="0"/>
            <a:ext cx="4342818" cy="344487"/>
          </a:xfrm>
          <a:prstGeom prst="rect">
            <a:avLst/>
          </a:prstGeom>
        </p:spPr>
        <p:txBody>
          <a:bodyPr vert="horz" lIns="96623" tIns="48313" rIns="96623" bIns="48313" rtlCol="0"/>
          <a:lstStyle>
            <a:lvl1pPr algn="r">
              <a:defRPr sz="1200"/>
            </a:lvl1pPr>
          </a:lstStyle>
          <a:p>
            <a:fld id="{3772B081-864E-4567-AAFE-3DF0ED4A76D1}" type="datetimeFigureOut">
              <a:rPr lang="it-IT" smtClean="0">
                <a:latin typeface="Times New Roman" panose="02020603050405020304" pitchFamily="18" charset="0"/>
              </a:rPr>
              <a:pPr/>
              <a:t>10/04/2026</a:t>
            </a:fld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6544068"/>
            <a:ext cx="4342818" cy="344487"/>
          </a:xfrm>
          <a:prstGeom prst="rect">
            <a:avLst/>
          </a:prstGeom>
        </p:spPr>
        <p:txBody>
          <a:bodyPr vert="horz" lIns="96623" tIns="48313" rIns="96623" bIns="48313" rtlCol="0" anchor="b"/>
          <a:lstStyle>
            <a:lvl1pPr algn="l">
              <a:defRPr sz="1200"/>
            </a:lvl1pPr>
          </a:lstStyle>
          <a:p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76752" y="6544068"/>
            <a:ext cx="4342818" cy="344487"/>
          </a:xfrm>
          <a:prstGeom prst="rect">
            <a:avLst/>
          </a:prstGeom>
        </p:spPr>
        <p:txBody>
          <a:bodyPr vert="horz" lIns="96623" tIns="48313" rIns="96623" bIns="48313" rtlCol="0" anchor="b"/>
          <a:lstStyle>
            <a:lvl1pPr algn="r">
              <a:defRPr sz="1200"/>
            </a:lvl1pPr>
          </a:lstStyle>
          <a:p>
            <a:fld id="{FB130BBA-DBCA-4BB3-870D-F946D3FF1453}" type="slidenum">
              <a:rPr lang="it-IT" smtClean="0">
                <a:latin typeface="Times New Roman" panose="02020603050405020304" pitchFamily="18" charset="0"/>
              </a:rPr>
              <a:pPr/>
              <a:t>‹N›</a:t>
            </a:fld>
            <a:endParaRPr lang="it-IT">
              <a:latin typeface="Times New Roman" panose="02020603050405020304" pitchFamily="18" charset="0"/>
            </a:endParaRPr>
          </a:p>
        </p:txBody>
      </p:sp>
      <p:pic>
        <p:nvPicPr>
          <p:cNvPr id="1027" name="Immagine 1" descr="Avis Provinciale Ravenna 2021"/>
          <p:cNvPicPr>
            <a:picLocks noChangeAspect="1" noChangeArrowheads="1"/>
          </p:cNvPicPr>
          <p:nvPr/>
        </p:nvPicPr>
        <p:blipFill>
          <a:blip r:embed="rId2"/>
          <a:srcRect l="4289" t="49242" r="15298"/>
          <a:stretch>
            <a:fillRect/>
          </a:stretch>
        </p:blipFill>
        <p:spPr bwMode="auto">
          <a:xfrm>
            <a:off x="469747" y="6210367"/>
            <a:ext cx="2343660" cy="53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2818" cy="344487"/>
          </a:xfrm>
          <a:prstGeom prst="rect">
            <a:avLst/>
          </a:prstGeom>
        </p:spPr>
        <p:txBody>
          <a:bodyPr vert="horz" lIns="96623" tIns="48313" rIns="96623" bIns="48313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76752" y="0"/>
            <a:ext cx="4342818" cy="344487"/>
          </a:xfrm>
          <a:prstGeom prst="rect">
            <a:avLst/>
          </a:prstGeom>
        </p:spPr>
        <p:txBody>
          <a:bodyPr vert="horz" lIns="96623" tIns="48313" rIns="96623" bIns="48313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208A57BB-CFAA-46E6-A54B-686CC22C059C}" type="datetimeFigureOut">
              <a:rPr lang="it-IT" smtClean="0"/>
              <a:pPr/>
              <a:t>10/04/2026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716213" y="517525"/>
            <a:ext cx="4589462" cy="2582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3" tIns="48313" rIns="96623" bIns="48313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002189" y="3272632"/>
            <a:ext cx="8017510" cy="3100387"/>
          </a:xfrm>
          <a:prstGeom prst="rect">
            <a:avLst/>
          </a:prstGeom>
        </p:spPr>
        <p:txBody>
          <a:bodyPr vert="horz" lIns="96623" tIns="48313" rIns="96623" bIns="48313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6544068"/>
            <a:ext cx="4342818" cy="344487"/>
          </a:xfrm>
          <a:prstGeom prst="rect">
            <a:avLst/>
          </a:prstGeom>
        </p:spPr>
        <p:txBody>
          <a:bodyPr vert="horz" lIns="96623" tIns="48313" rIns="96623" bIns="48313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76752" y="6544068"/>
            <a:ext cx="4342818" cy="344487"/>
          </a:xfrm>
          <a:prstGeom prst="rect">
            <a:avLst/>
          </a:prstGeom>
        </p:spPr>
        <p:txBody>
          <a:bodyPr vert="horz" lIns="96623" tIns="48313" rIns="96623" bIns="48313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D340615B-0B40-44F7-9F61-65F572044DA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122">
              <a:defRPr/>
            </a:pPr>
            <a:r>
              <a:rPr lang="it-IT"/>
              <a:t>AGGIORNATA chiara 27/01/26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274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122">
              <a:defRPr/>
            </a:pPr>
            <a:r>
              <a:rPr lang="it-IT"/>
              <a:t>AGGIORNATA chiara 27/01/26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33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293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10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122">
              <a:defRPr/>
            </a:pPr>
            <a:r>
              <a:rPr lang="it-IT"/>
              <a:t>AGGIORNATA chiara 27/01/26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120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D3859-3B6B-6FD0-452F-00F336373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EDD544A-6DF9-1737-AC34-E75C773DD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EFC2C1B-98D0-9DA5-BFE5-2A2CA201F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122">
              <a:defRPr/>
            </a:pPr>
            <a:r>
              <a:rPr lang="it-IT"/>
              <a:t>AGGIORNATA chiara 27/01/26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628055-04B5-811D-46D4-BFB2DBC3E5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40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6B6A2-7B42-7777-0CBB-E70D232CB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7EF2F5C-F63E-55F4-ACA6-C8DBD304B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8A04FF-47CC-B88D-6DDE-8040179CB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122">
              <a:defRPr/>
            </a:pPr>
            <a:r>
              <a:rPr lang="it-IT"/>
              <a:t>AGGIORNATA chiara 27/01/26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F55F51-1B14-5B31-FDD1-5C41676A7F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21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122">
              <a:defRPr/>
            </a:pPr>
            <a:r>
              <a:rPr lang="it-IT"/>
              <a:t>AGGIORNATA chiara 27/01/26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678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122">
              <a:defRPr/>
            </a:pPr>
            <a:r>
              <a:rPr lang="it-IT"/>
              <a:t>AGGIORNATA chiara 27/01/26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055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122"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071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02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31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416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985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0615B-0B40-44F7-9F61-65F572044DAF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81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3E18-E5EA-4D6B-B0D3-2A1C651E16B2}" type="datetime1">
              <a:rPr lang="it-IT" smtClean="0"/>
              <a:t>10/04/2026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322D-2B34-4CEE-BEA8-887332608A63}" type="datetime1">
              <a:rPr lang="it-IT" smtClean="0"/>
              <a:t>10/04/2026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B236-A2B6-4771-A4A7-DE65F935F9A5}" type="datetime1">
              <a:rPr lang="it-IT" smtClean="0"/>
              <a:t>10/04/2026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6C5B5-53FD-49F3-A013-AF759D2FD51B}" type="datetime1">
              <a:rPr lang="it-IT" smtClean="0"/>
              <a:t>10/04/2026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22F0-4956-493F-8EC7-4E0041544877}" type="datetime1">
              <a:rPr lang="it-IT" smtClean="0"/>
              <a:t>10/04/2026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812C-8091-48D3-BF7D-643E39401D9F}" type="datetime1">
              <a:rPr lang="it-IT" smtClean="0"/>
              <a:t>10/04/2026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87F8-3865-4F69-9F99-E93EB986F947}" type="datetime1">
              <a:rPr lang="it-IT" smtClean="0"/>
              <a:t>10/04/2026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ABA74-C2BD-421E-B7F7-903112087EFA}" type="datetime1">
              <a:rPr lang="it-IT" smtClean="0"/>
              <a:t>10/04/2026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EF65-564E-4AD4-9C0E-FF7881199DC2}" type="datetime1">
              <a:rPr lang="it-IT" smtClean="0"/>
              <a:t>10/04/2026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23AA1-B679-4EF2-8885-97F2F6A8D70E}" type="datetime1">
              <a:rPr lang="it-IT" smtClean="0"/>
              <a:t>10/04/2026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CEBFF-88C4-4E73-8083-6BDA72B75F99}" type="datetime1">
              <a:rPr lang="it-IT" smtClean="0"/>
              <a:t>10/04/2026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927A-E5F3-4D8E-8563-2A952A785F62}" type="datetime1">
              <a:rPr lang="it-IT" smtClean="0"/>
              <a:t>10/04/2026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17B81704-3CD0-4AA8-A01C-5594BAB74DF9}" type="datetime1">
              <a:rPr lang="it-IT" smtClean="0"/>
              <a:t>10/04/2026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88E7204-01B8-4289-94F8-AF12F3B9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0BA676E-AE97-454A-8E3A-50B472915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B43F6E99-F673-4D02-BA81-8033BC75E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118" y="-6264829"/>
            <a:ext cx="3495288" cy="19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924BFE1E-039E-4C3F-9F38-1F8E4793D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57" y="377109"/>
            <a:ext cx="3647856" cy="80595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A39C092-D2AF-414B-9299-CAEB2B871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8" y="-2012"/>
            <a:ext cx="4642459" cy="514551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743C1CAA-1CCC-48E3-9AE0-8CE37B13B6A3}"/>
              </a:ext>
            </a:extLst>
          </p:cNvPr>
          <p:cNvSpPr/>
          <p:nvPr/>
        </p:nvSpPr>
        <p:spPr>
          <a:xfrm>
            <a:off x="4601186" y="204747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RELAZIONE SULLA </a:t>
            </a:r>
          </a:p>
          <a:p>
            <a:pPr algn="ctr">
              <a:spcAft>
                <a:spcPts val="600"/>
              </a:spcAft>
            </a:pPr>
            <a:r>
              <a:rPr lang="it-IT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COMUNICAZIONE e </a:t>
            </a:r>
          </a:p>
          <a:p>
            <a:pPr algn="ctr">
              <a:spcAft>
                <a:spcPts val="600"/>
              </a:spcAft>
            </a:pPr>
            <a:r>
              <a:rPr lang="it-IT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OBIETTIVI 2026 </a:t>
            </a:r>
          </a:p>
        </p:txBody>
      </p:sp>
    </p:spTree>
    <p:extLst>
      <p:ext uri="{BB962C8B-B14F-4D97-AF65-F5344CB8AC3E}">
        <p14:creationId xmlns:p14="http://schemas.microsoft.com/office/powerpoint/2010/main" val="25009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BBCFD2D-F7FB-32D6-64FD-434D7BA88245}"/>
              </a:ext>
            </a:extLst>
          </p:cNvPr>
          <p:cNvSpPr txBox="1">
            <a:spLocks/>
          </p:cNvSpPr>
          <p:nvPr/>
        </p:nvSpPr>
        <p:spPr>
          <a:xfrm>
            <a:off x="605406" y="157312"/>
            <a:ext cx="5770984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900" b="1" dirty="0">
                <a:solidFill>
                  <a:schemeClr val="accent2"/>
                </a:solidFill>
                <a:latin typeface="+mj-lt"/>
              </a:rPr>
              <a:t>RENDICONTO COMUNICAZIONE 2025</a:t>
            </a:r>
            <a:endParaRPr lang="it-IT" sz="2400" b="1" i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D7AB99-81AE-99C3-36F2-1A418DBDD82B}"/>
              </a:ext>
            </a:extLst>
          </p:cNvPr>
          <p:cNvSpPr txBox="1"/>
          <p:nvPr/>
        </p:nvSpPr>
        <p:spPr>
          <a:xfrm>
            <a:off x="605406" y="9832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1"/>
                </a:solidFill>
                <a:latin typeface="+mn-lt"/>
              </a:rPr>
              <a:t>Pensilina Sant’Agata sul Santerno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C285A8D-18C0-BBA3-EA41-4DB86C70D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6" y="1668172"/>
            <a:ext cx="8328445" cy="266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5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713D4DE-B00D-4494-BA4D-259B996C15CA}"/>
              </a:ext>
            </a:extLst>
          </p:cNvPr>
          <p:cNvSpPr/>
          <p:nvPr/>
        </p:nvSpPr>
        <p:spPr>
          <a:xfrm>
            <a:off x="2240755" y="2056119"/>
            <a:ext cx="4824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>
                <a:solidFill>
                  <a:srgbClr val="FF0000"/>
                </a:solidFill>
                <a:latin typeface="Arial Black" panose="020B0A04020102020204" pitchFamily="34" charset="0"/>
              </a:rPr>
              <a:t>OBIETTIVI 2026</a:t>
            </a:r>
          </a:p>
        </p:txBody>
      </p:sp>
    </p:spTree>
    <p:extLst>
      <p:ext uri="{BB962C8B-B14F-4D97-AF65-F5344CB8AC3E}">
        <p14:creationId xmlns:p14="http://schemas.microsoft.com/office/powerpoint/2010/main" val="1529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F1404C-B085-4D67-AD0E-1D2E1DC5B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94" y="194820"/>
            <a:ext cx="8229600" cy="582737"/>
          </a:xfrm>
        </p:spPr>
        <p:txBody>
          <a:bodyPr>
            <a:normAutofit/>
          </a:bodyPr>
          <a:lstStyle/>
          <a:p>
            <a:pPr algn="l"/>
            <a:r>
              <a:rPr lang="it-IT" sz="2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OBIETTIVI COMUNICAZIONE 2026</a:t>
            </a:r>
            <a:endParaRPr lang="it-IT" sz="2800" b="1" i="1" u="sng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13EC2-B270-4AEC-9DC0-B367A767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555526"/>
            <a:ext cx="8463884" cy="4343181"/>
          </a:xfrm>
        </p:spPr>
        <p:txBody>
          <a:bodyPr>
            <a:normAutofit/>
          </a:bodyPr>
          <a:lstStyle/>
          <a:p>
            <a:pPr marL="171450" indent="-171450"/>
            <a:endParaRPr lang="it-IT" sz="1600">
              <a:solidFill>
                <a:schemeClr val="tx2"/>
              </a:solidFill>
            </a:endParaRPr>
          </a:p>
          <a:p>
            <a:pPr marL="171450" indent="-171450"/>
            <a:endParaRPr lang="it-IT" sz="160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it-IT">
              <a:solidFill>
                <a:schemeClr val="tx2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956F36F-54C4-4C1C-ACD9-13CAC6EC93AF}"/>
              </a:ext>
            </a:extLst>
          </p:cNvPr>
          <p:cNvSpPr/>
          <p:nvPr/>
        </p:nvSpPr>
        <p:spPr>
          <a:xfrm>
            <a:off x="683567" y="999589"/>
            <a:ext cx="82296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Avis Go! </a:t>
            </a:r>
          </a:p>
          <a:p>
            <a:r>
              <a:rPr lang="it-IT" sz="1400" dirty="0">
                <a:solidFill>
                  <a:schemeClr val="accent1"/>
                </a:solidFill>
              </a:rPr>
              <a:t>Nel 2026 AVIS GO sarà al centro della comunicazione come simbolo di innovazione, prossimità e movimento.</a:t>
            </a:r>
            <a:br>
              <a:rPr lang="it-IT" sz="1400" dirty="0">
                <a:solidFill>
                  <a:schemeClr val="accent1"/>
                </a:solidFill>
              </a:rPr>
            </a:br>
            <a:r>
              <a:rPr lang="it-IT" sz="1400" dirty="0">
                <a:solidFill>
                  <a:schemeClr val="accent1"/>
                </a:solidFill>
              </a:rPr>
              <a:t>L’obiettivo è raccontarlo non solo come mezzo, ma come </a:t>
            </a:r>
            <a:r>
              <a:rPr lang="it-IT" sz="1400" b="1" dirty="0">
                <a:solidFill>
                  <a:schemeClr val="accent1"/>
                </a:solidFill>
              </a:rPr>
              <a:t>nuovo modo di essere presenti sul territorio</a:t>
            </a:r>
            <a:r>
              <a:rPr lang="it-IT" sz="1400" dirty="0">
                <a:solidFill>
                  <a:schemeClr val="accent1"/>
                </a:solidFill>
              </a:rPr>
              <a:t>, capace di avvicinare le persone alla donazione e rafforzare il legame con le comunità locali.</a:t>
            </a:r>
          </a:p>
          <a:p>
            <a:pPr marL="285750" indent="-285750">
              <a:buFontTx/>
              <a:buChar char="-"/>
            </a:pPr>
            <a:endParaRPr lang="it-IT" sz="1400" b="1" dirty="0">
              <a:solidFill>
                <a:schemeClr val="accent1"/>
              </a:solidFill>
            </a:endParaRPr>
          </a:p>
          <a:p>
            <a:r>
              <a:rPr lang="it-IT" sz="2400" b="1" dirty="0">
                <a:solidFill>
                  <a:schemeClr val="accent1"/>
                </a:solidFill>
              </a:rPr>
              <a:t>Campagna Plasma</a:t>
            </a:r>
          </a:p>
          <a:p>
            <a:r>
              <a:rPr lang="it-IT" sz="1400" dirty="0">
                <a:solidFill>
                  <a:schemeClr val="accent1"/>
                </a:solidFill>
              </a:rPr>
              <a:t>La comunicazione sulla donazione di plasma punterà a </a:t>
            </a:r>
            <a:r>
              <a:rPr lang="it-IT" sz="1400" b="1" dirty="0">
                <a:solidFill>
                  <a:schemeClr val="accent1"/>
                </a:solidFill>
              </a:rPr>
              <a:t>informare, rassicurare e rendere consapevoli</a:t>
            </a:r>
            <a:r>
              <a:rPr lang="it-IT" sz="1400" dirty="0">
                <a:solidFill>
                  <a:schemeClr val="accent1"/>
                </a:solidFill>
              </a:rPr>
              <a:t>, superando dubbi e false credenze. L’obiettivo è aumentare la conoscenza del valore del plasma e favorire una </a:t>
            </a:r>
            <a:r>
              <a:rPr lang="it-IT" sz="1400" b="1" dirty="0">
                <a:solidFill>
                  <a:schemeClr val="accent1"/>
                </a:solidFill>
              </a:rPr>
              <a:t>donazione più programmata e continuativa</a:t>
            </a:r>
            <a:r>
              <a:rPr lang="it-IT" sz="1400" dirty="0">
                <a:solidFill>
                  <a:schemeClr val="accent1"/>
                </a:solidFill>
              </a:rPr>
              <a:t>, soprattutto tra i donatori già attivi.</a:t>
            </a:r>
          </a:p>
          <a:p>
            <a:endParaRPr lang="it-IT" sz="1400" b="1" dirty="0">
              <a:solidFill>
                <a:schemeClr val="accent1"/>
              </a:solidFill>
            </a:endParaRPr>
          </a:p>
          <a:p>
            <a:r>
              <a:rPr lang="it-IT" sz="2400" b="1" dirty="0">
                <a:solidFill>
                  <a:schemeClr val="accent1"/>
                </a:solidFill>
              </a:rPr>
              <a:t>5x1000 </a:t>
            </a:r>
          </a:p>
          <a:p>
            <a:r>
              <a:rPr lang="it-IT" sz="1400" dirty="0">
                <a:solidFill>
                  <a:schemeClr val="accent1"/>
                </a:solidFill>
              </a:rPr>
              <a:t>Nel 2026 la comunicazione sul 5x1000 sarà potenziata e resa più strutturata per </a:t>
            </a:r>
            <a:r>
              <a:rPr lang="it-IT" sz="1400" b="1" dirty="0">
                <a:solidFill>
                  <a:schemeClr val="accent1"/>
                </a:solidFill>
              </a:rPr>
              <a:t>aumentare la visibilità della campagna e l’ammontare delle risorse raccolte</a:t>
            </a:r>
            <a:r>
              <a:rPr lang="it-IT" sz="1400" dirty="0">
                <a:solidFill>
                  <a:schemeClr val="accent1"/>
                </a:solidFill>
              </a:rPr>
              <a:t>.</a:t>
            </a:r>
            <a:br>
              <a:rPr lang="it-IT" sz="1400" dirty="0">
                <a:solidFill>
                  <a:schemeClr val="accent1"/>
                </a:solidFill>
              </a:rPr>
            </a:br>
            <a:r>
              <a:rPr lang="it-IT" sz="1400" dirty="0">
                <a:solidFill>
                  <a:schemeClr val="accent1"/>
                </a:solidFill>
              </a:rPr>
              <a:t>L’obiettivo è stimolare una scelta consapevole e continuativa, mostrando in modo chiaro come il 5x1000 rappresenti un contributo fondamentale per sostenere e sviluppare i progetti di AVIS sul territorio</a:t>
            </a:r>
            <a:r>
              <a:rPr lang="it-IT" sz="1400" dirty="0"/>
              <a:t>.</a:t>
            </a:r>
          </a:p>
          <a:p>
            <a:pPr marL="285750" indent="-285750">
              <a:buFontTx/>
              <a:buChar char="-"/>
            </a:pPr>
            <a:endParaRPr lang="it-IT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13EC2-B270-4AEC-9DC0-B367A767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24" y="1097533"/>
            <a:ext cx="8043076" cy="4045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1"/>
                </a:solidFill>
                <a:latin typeface="+mn-lt"/>
              </a:rPr>
              <a:t>	Portare a compimento il  Progetto sull’Intelligenza Artificiale </a:t>
            </a:r>
          </a:p>
          <a:p>
            <a:pPr marL="0" indent="0">
              <a:buNone/>
            </a:pPr>
            <a:r>
              <a:rPr lang="it-IT" sz="1500" dirty="0">
                <a:solidFill>
                  <a:schemeClr val="accent1"/>
                </a:solidFill>
                <a:latin typeface="+mn-lt"/>
              </a:rPr>
              <a:t>Creazione di un GPT personalizzato Avis provinciale:</a:t>
            </a:r>
          </a:p>
          <a:p>
            <a:pPr marL="0" indent="0">
              <a:buNone/>
            </a:pPr>
            <a:endParaRPr lang="it-IT" sz="1500" dirty="0">
              <a:solidFill>
                <a:schemeClr val="accent1"/>
              </a:solidFill>
              <a:latin typeface="+mn-lt"/>
            </a:endParaRPr>
          </a:p>
          <a:p>
            <a:r>
              <a:rPr lang="it-IT" sz="1500" b="1" dirty="0">
                <a:solidFill>
                  <a:schemeClr val="accent1"/>
                </a:solidFill>
                <a:latin typeface="+mn-lt"/>
              </a:rPr>
              <a:t>Verbali: </a:t>
            </a:r>
            <a:r>
              <a:rPr lang="it-IT" sz="1500" dirty="0">
                <a:solidFill>
                  <a:schemeClr val="accent1"/>
                </a:solidFill>
                <a:latin typeface="+mn-lt"/>
              </a:rPr>
              <a:t>la redazione di un verbale è solo una di tante micro attività che può essere gestita con l’aiuto dell’AI. Può diventare un piccolo progetto “pilota” che favorisce l’introduzione di questi strumenti all’interno dell’associazione e ne favorisce l’adozione perché di immediata utilità</a:t>
            </a:r>
          </a:p>
          <a:p>
            <a:pPr marL="0" indent="0">
              <a:buNone/>
            </a:pPr>
            <a:endParaRPr lang="it-IT" sz="1500" dirty="0">
              <a:solidFill>
                <a:schemeClr val="accent1"/>
              </a:solidFill>
              <a:latin typeface="+mn-lt"/>
            </a:endParaRPr>
          </a:p>
          <a:p>
            <a:r>
              <a:rPr lang="it-IT" sz="1500" b="1" dirty="0">
                <a:solidFill>
                  <a:schemeClr val="accent1"/>
                </a:solidFill>
                <a:latin typeface="+mn-lt"/>
              </a:rPr>
              <a:t>Lettura e Visualizzazione dati: </a:t>
            </a:r>
            <a:r>
              <a:rPr lang="it-IT" sz="1500" dirty="0">
                <a:solidFill>
                  <a:schemeClr val="accent1"/>
                </a:solidFill>
                <a:latin typeface="+mn-lt"/>
              </a:rPr>
              <a:t>utilizzo di chatbot che ci supportino nell’analisi e nella rappresentazione dei nostri dati</a:t>
            </a:r>
          </a:p>
          <a:p>
            <a:pPr marL="0" indent="0">
              <a:buNone/>
            </a:pPr>
            <a:endParaRPr lang="it-IT" sz="1500" dirty="0">
              <a:solidFill>
                <a:schemeClr val="accent1"/>
              </a:solidFill>
              <a:latin typeface="+mn-lt"/>
            </a:endParaRPr>
          </a:p>
          <a:p>
            <a:r>
              <a:rPr lang="it-IT" sz="1500" b="1" dirty="0">
                <a:solidFill>
                  <a:schemeClr val="accent1"/>
                </a:solidFill>
                <a:latin typeface="+mn-lt"/>
              </a:rPr>
              <a:t>Bilancio Sociale: </a:t>
            </a:r>
            <a:r>
              <a:rPr lang="it-IT" sz="1500" dirty="0">
                <a:solidFill>
                  <a:schemeClr val="accent1"/>
                </a:solidFill>
                <a:latin typeface="+mn-lt"/>
              </a:rPr>
              <a:t>la</a:t>
            </a:r>
            <a:r>
              <a:rPr lang="it-IT" sz="1500" b="1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it-IT" sz="1500" dirty="0">
                <a:solidFill>
                  <a:schemeClr val="accent1"/>
                </a:solidFill>
                <a:latin typeface="+mn-lt"/>
              </a:rPr>
              <a:t>redazione veloce del bilancio grazie a un generatore di testi e immagini</a:t>
            </a:r>
          </a:p>
          <a:p>
            <a:endParaRPr lang="it-IT" sz="18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3B006CF-3B57-4FAB-B726-DF1F3667B164}"/>
              </a:ext>
            </a:extLst>
          </p:cNvPr>
          <p:cNvSpPr txBox="1">
            <a:spLocks/>
          </p:cNvSpPr>
          <p:nvPr/>
        </p:nvSpPr>
        <p:spPr>
          <a:xfrm>
            <a:off x="539552" y="226217"/>
            <a:ext cx="7560840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OBIETTIVI</a:t>
            </a:r>
            <a:r>
              <a:rPr lang="it-IT" sz="29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 COMUNICAZIONE 2026</a:t>
            </a:r>
            <a:endParaRPr lang="it-IT" sz="2400" b="1" i="1" u="sng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3B9B2C-C0B8-BBC1-E10D-45184840F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4413232" cy="857250"/>
          </a:xfrm>
        </p:spPr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Febbraio  2026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0F2567-3426-ACBA-2A27-A6C0BDE3A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4874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8000" b="1" i="1" dirty="0">
                <a:solidFill>
                  <a:srgbClr val="00B050"/>
                </a:solidFill>
              </a:rPr>
              <a:t>Inaugurazione </a:t>
            </a:r>
            <a:r>
              <a:rPr lang="it-IT" sz="8000" b="1" i="1" dirty="0" err="1">
                <a:solidFill>
                  <a:srgbClr val="00B050"/>
                </a:solidFill>
              </a:rPr>
              <a:t>Pdr</a:t>
            </a:r>
            <a:r>
              <a:rPr lang="it-IT" sz="8000" b="1" i="1" dirty="0">
                <a:solidFill>
                  <a:srgbClr val="00B050"/>
                </a:solidFill>
              </a:rPr>
              <a:t> mobile </a:t>
            </a:r>
            <a:r>
              <a:rPr lang="it-IT" sz="8000" dirty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it-IT" dirty="0">
                <a:solidFill>
                  <a:srgbClr val="222222"/>
                </a:solidFill>
              </a:rPr>
              <a:t>  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EEE8A9-2470-E414-A65B-489DC009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4D4F874-6CCD-09D7-5AAE-E7805CCF13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45" y="102393"/>
            <a:ext cx="3597280" cy="37545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B0B68F9-75B6-6E6B-6945-8D003BB18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583"/>
            <a:ext cx="5259477" cy="291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D431F-1B2B-A6F6-5E5C-68EEE8FF0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F0D5FE-8FA9-75BE-7287-5A2B068C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4413232" cy="857250"/>
          </a:xfrm>
        </p:spPr>
        <p:txBody>
          <a:bodyPr/>
          <a:lstStyle/>
          <a:p>
            <a:r>
              <a:rPr lang="it-IT" b="1" dirty="0">
                <a:solidFill>
                  <a:srgbClr val="00B050"/>
                </a:solidFill>
              </a:rPr>
              <a:t>Maggio 2026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3DFC62-2BE1-15BC-B391-06499B4CB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Giocando senza Frontiere </a:t>
            </a:r>
          </a:p>
          <a:p>
            <a:pPr marL="0" indent="0">
              <a:buNone/>
            </a:pPr>
            <a:r>
              <a:rPr lang="it-IT" dirty="0">
                <a:solidFill>
                  <a:srgbClr val="222222"/>
                </a:solidFill>
              </a:rPr>
              <a:t>      in collaborazione </a:t>
            </a:r>
          </a:p>
          <a:p>
            <a:r>
              <a:rPr lang="it-IT" dirty="0">
                <a:solidFill>
                  <a:srgbClr val="222222"/>
                </a:solidFill>
              </a:rPr>
              <a:t>Atletica Ravenna</a:t>
            </a:r>
          </a:p>
          <a:p>
            <a:r>
              <a:rPr lang="it-IT" dirty="0">
                <a:solidFill>
                  <a:srgbClr val="222222"/>
                </a:solidFill>
              </a:rPr>
              <a:t>Coop Sociale La Pieve</a:t>
            </a:r>
          </a:p>
          <a:p>
            <a:r>
              <a:rPr lang="it-IT" dirty="0">
                <a:solidFill>
                  <a:srgbClr val="222222"/>
                </a:solidFill>
              </a:rPr>
              <a:t>Centro Sportivo Italiano   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179C7E-1892-935F-44FF-F6EB3099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ED2CFB9-19FC-F989-BA17-005EB0EE7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91" y="1"/>
            <a:ext cx="4010543" cy="49375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3FC049A-5B83-B8A8-55FC-B582F4FE2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" y="4131566"/>
            <a:ext cx="3647856" cy="8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514FDE-9CEF-BA66-666A-61F1CB8C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3334871" cy="857250"/>
          </a:xfrm>
        </p:spPr>
        <p:txBody>
          <a:bodyPr/>
          <a:lstStyle/>
          <a:p>
            <a:r>
              <a:rPr lang="it-IT" b="1" dirty="0">
                <a:solidFill>
                  <a:srgbClr val="00B0F0"/>
                </a:solidFill>
              </a:rPr>
              <a:t>Giugno 2026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DD255-9715-E81C-7150-7C3A9611F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                                            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310F2F-1E2F-7DF7-32FF-0DDADEC5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0FD4E87-EA3B-27D9-7A10-DA321175A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41" y="672353"/>
            <a:ext cx="4789960" cy="39222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5B0D64-6D1D-37B0-B753-802A5957C802}"/>
              </a:ext>
            </a:extLst>
          </p:cNvPr>
          <p:cNvSpPr txBox="1"/>
          <p:nvPr/>
        </p:nvSpPr>
        <p:spPr>
          <a:xfrm>
            <a:off x="329454" y="1232922"/>
            <a:ext cx="3516406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000" b="1" i="0" dirty="0">
                <a:solidFill>
                  <a:srgbClr val="222222"/>
                </a:solidFill>
                <a:effectLst/>
                <a:latin typeface="+mj-lt"/>
              </a:rPr>
              <a:t>Torneo Beach, </a:t>
            </a:r>
            <a:r>
              <a:rPr lang="it-IT" sz="2000" b="1" i="0" dirty="0" err="1">
                <a:solidFill>
                  <a:srgbClr val="222222"/>
                </a:solidFill>
                <a:effectLst/>
                <a:latin typeface="+mj-lt"/>
              </a:rPr>
              <a:t>Please</a:t>
            </a:r>
            <a:r>
              <a:rPr lang="it-IT" sz="2000" b="1" i="0" dirty="0">
                <a:solidFill>
                  <a:srgbClr val="222222"/>
                </a:solidFill>
                <a:effectLst/>
                <a:latin typeface="+mj-lt"/>
              </a:rPr>
              <a:t>!!  </a:t>
            </a:r>
          </a:p>
          <a:p>
            <a:pPr algn="ctr"/>
            <a:r>
              <a:rPr lang="it-IT" sz="2000" b="0" i="0" dirty="0">
                <a:solidFill>
                  <a:srgbClr val="222222"/>
                </a:solidFill>
                <a:effectLst/>
                <a:latin typeface="+mj-lt"/>
              </a:rPr>
              <a:t>con la partecipazione </a:t>
            </a:r>
          </a:p>
          <a:p>
            <a:pPr algn="ctr"/>
            <a:r>
              <a:rPr lang="it-IT" sz="2000" dirty="0">
                <a:solidFill>
                  <a:srgbClr val="222222"/>
                </a:solidFill>
                <a:latin typeface="+mj-lt"/>
              </a:rPr>
              <a:t>di </a:t>
            </a:r>
            <a:r>
              <a:rPr lang="it-IT" sz="2000" b="0" i="0" dirty="0">
                <a:solidFill>
                  <a:srgbClr val="222222"/>
                </a:solidFill>
                <a:effectLst/>
                <a:latin typeface="+mj-lt"/>
              </a:rPr>
              <a:t>oltre 300 ragazzi </a:t>
            </a:r>
            <a:r>
              <a:rPr lang="it-IT" sz="2000" dirty="0">
                <a:solidFill>
                  <a:srgbClr val="222222"/>
                </a:solidFill>
                <a:latin typeface="+mj-lt"/>
              </a:rPr>
              <a:t> </a:t>
            </a:r>
          </a:p>
          <a:p>
            <a:pPr algn="l"/>
            <a:r>
              <a:rPr lang="it-IT" sz="2000" b="1" dirty="0">
                <a:latin typeface="+mj-lt"/>
              </a:rPr>
              <a:t>Le Date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b="1" i="0" dirty="0">
                <a:solidFill>
                  <a:srgbClr val="FF0000"/>
                </a:solidFill>
                <a:effectLst/>
                <a:latin typeface="+mj-lt"/>
              </a:rPr>
              <a:t>7 e 28 giugno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b="1" i="0" dirty="0">
                <a:solidFill>
                  <a:srgbClr val="FF0000"/>
                </a:solidFill>
                <a:effectLst/>
                <a:latin typeface="+mj-lt"/>
              </a:rPr>
              <a:t>26 luglio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b="1" i="0" dirty="0">
                <a:solidFill>
                  <a:srgbClr val="FF0000"/>
                </a:solidFill>
                <a:effectLst/>
                <a:latin typeface="+mj-lt"/>
              </a:rPr>
              <a:t>30 agosto </a:t>
            </a:r>
          </a:p>
          <a:p>
            <a:pPr algn="l"/>
            <a:br>
              <a:rPr lang="it-IT" sz="2000" b="0" i="0" dirty="0">
                <a:solidFill>
                  <a:srgbClr val="222222"/>
                </a:solidFill>
                <a:effectLst/>
                <a:latin typeface="+mj-lt"/>
              </a:rPr>
            </a:br>
            <a:r>
              <a:rPr lang="it-IT" sz="2000" b="1" i="0" dirty="0">
                <a:effectLst/>
                <a:latin typeface="+mj-lt"/>
              </a:rPr>
              <a:t>Location: </a:t>
            </a:r>
          </a:p>
          <a:p>
            <a:pPr algn="l"/>
            <a:r>
              <a:rPr lang="it-IT" sz="2000" b="1" i="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+mj-lt"/>
              </a:rPr>
              <a:t>Bagno Dolce Lucia </a:t>
            </a:r>
          </a:p>
          <a:p>
            <a:pPr algn="l"/>
            <a:r>
              <a:rPr lang="it-IT" sz="2000" b="1" i="0" dirty="0">
                <a:solidFill>
                  <a:srgbClr val="00B050"/>
                </a:solidFill>
                <a:effectLst/>
                <a:highlight>
                  <a:srgbClr val="FFFFFF"/>
                </a:highlight>
                <a:latin typeface="+mj-lt"/>
              </a:rPr>
              <a:t>a Marina di Ravenna </a:t>
            </a:r>
            <a:endParaRPr lang="it-IT" sz="2000" b="1" i="0" dirty="0">
              <a:solidFill>
                <a:srgbClr val="222222"/>
              </a:solidFill>
              <a:effectLst/>
              <a:highlight>
                <a:srgbClr val="FFFFFF"/>
              </a:highlight>
              <a:latin typeface="+mj-lt"/>
            </a:endParaRPr>
          </a:p>
          <a:p>
            <a:pPr algn="l"/>
            <a:r>
              <a:rPr lang="it-IT" sz="2000" b="0" i="0" dirty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it-IT" sz="2000" b="0" i="0" dirty="0">
                <a:solidFill>
                  <a:srgbClr val="222222"/>
                </a:solidFill>
                <a:effectLst/>
                <a:highlight>
                  <a:srgbClr val="00FF00"/>
                </a:highlight>
                <a:latin typeface="+mj-lt"/>
              </a:rPr>
              <a:t> 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it-IT" sz="1400" b="0" i="0" dirty="0">
              <a:solidFill>
                <a:srgbClr val="222222"/>
              </a:solidFill>
              <a:effectLst/>
              <a:latin typeface="+mj-lt"/>
            </a:endParaRPr>
          </a:p>
          <a:p>
            <a:pPr algn="l"/>
            <a:r>
              <a:rPr lang="it-IT" sz="1400" b="0" i="0" dirty="0">
                <a:solidFill>
                  <a:srgbClr val="222222"/>
                </a:solidFill>
                <a:effectLst/>
                <a:latin typeface="+mj-lt"/>
              </a:rPr>
              <a:t>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F33CD4B-761F-495A-903A-E1C6BFC13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41" y="231626"/>
            <a:ext cx="3647856" cy="8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BD67782-FB52-0BA0-18F1-43E5F17A55FF}"/>
              </a:ext>
            </a:extLst>
          </p:cNvPr>
          <p:cNvSpPr txBox="1"/>
          <p:nvPr/>
        </p:nvSpPr>
        <p:spPr>
          <a:xfrm>
            <a:off x="544607" y="296261"/>
            <a:ext cx="4334966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Luglio 2026 </a:t>
            </a:r>
          </a:p>
          <a:p>
            <a:pPr algn="ctr"/>
            <a:endParaRPr lang="it-IT" sz="1350" dirty="0"/>
          </a:p>
          <a:p>
            <a:endParaRPr lang="it-IT" sz="1350" b="1" dirty="0">
              <a:highlight>
                <a:srgbClr val="FFFF00"/>
              </a:highlight>
            </a:endParaRPr>
          </a:p>
          <a:p>
            <a:pPr marL="214313" indent="-214313">
              <a:buFontTx/>
              <a:buChar char="-"/>
            </a:pPr>
            <a:endParaRPr lang="it-IT" sz="1350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9619E92-E89E-CC1E-3A79-CC9836D1B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94" y="296261"/>
            <a:ext cx="3437480" cy="447100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302F6F-3F84-C6D1-5559-9166C8AA78DA}"/>
              </a:ext>
            </a:extLst>
          </p:cNvPr>
          <p:cNvSpPr txBox="1"/>
          <p:nvPr/>
        </p:nvSpPr>
        <p:spPr>
          <a:xfrm>
            <a:off x="580731" y="1210866"/>
            <a:ext cx="4780427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dirty="0">
                <a:solidFill>
                  <a:srgbClr val="222222"/>
                </a:solidFill>
                <a:latin typeface="+mj-lt"/>
              </a:rPr>
              <a:t>Domenica </a:t>
            </a:r>
            <a:r>
              <a:rPr lang="it-IT" dirty="0"/>
              <a:t> 12 luglio 2026 torna a </a:t>
            </a:r>
            <a:r>
              <a:rPr lang="it-IT" dirty="0" err="1"/>
              <a:t>Mirabilandia</a:t>
            </a:r>
            <a:r>
              <a:rPr lang="it-IT" dirty="0"/>
              <a:t> </a:t>
            </a:r>
          </a:p>
          <a:p>
            <a:pPr algn="l"/>
            <a:r>
              <a:rPr lang="it-IT" b="1" dirty="0">
                <a:solidFill>
                  <a:srgbClr val="FF0000"/>
                </a:solidFill>
              </a:rPr>
              <a:t>                            </a:t>
            </a:r>
            <a:r>
              <a:rPr lang="it-IT" sz="2400" b="1" dirty="0" err="1">
                <a:solidFill>
                  <a:srgbClr val="FF0000"/>
                </a:solidFill>
              </a:rPr>
              <a:t>Mirabilavis</a:t>
            </a:r>
            <a:endParaRPr lang="it-IT" sz="2400" b="1" dirty="0">
              <a:solidFill>
                <a:srgbClr val="FF0000"/>
              </a:solidFill>
            </a:endParaRPr>
          </a:p>
          <a:p>
            <a:pPr algn="l"/>
            <a:r>
              <a:rPr lang="it-IT" dirty="0"/>
              <a:t>la giornata organizzata insieme ai volontari Avis giovani  volta a sensibilizzare sull’importanza della donazione di sangue e plasma.</a:t>
            </a:r>
          </a:p>
          <a:p>
            <a:pPr fontAlgn="base"/>
            <a:r>
              <a:rPr lang="it-IT" dirty="0"/>
              <a:t>In questa giornata i donatori Avis  potranno acquistare il biglietto di Mirabilandia ad una tariffa particolarmente vantaggiosa, pari a </a:t>
            </a:r>
          </a:p>
          <a:p>
            <a:pPr fontAlgn="base"/>
            <a:r>
              <a:rPr lang="it-IT" dirty="0"/>
              <a:t>€ 21,90 iva inclusa anziché € 49,90 iva inclusa: la tariffa sarà riconosciuta al donatore e a 3 accompagnatori.</a:t>
            </a:r>
          </a:p>
          <a:p>
            <a:pPr algn="l"/>
            <a:endParaRPr lang="it-IT" sz="1800" b="0" i="0" dirty="0">
              <a:solidFill>
                <a:srgbClr val="22222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47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C4C69-5A7C-907F-B4DD-FA85F145D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009AF7-B05E-8D95-A1E5-5A376A537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AFFC89A-C192-BE14-DC48-9297AEB34408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9DB583-53C9-9782-00EB-4DB6B600CA13}"/>
              </a:ext>
            </a:extLst>
          </p:cNvPr>
          <p:cNvSpPr txBox="1"/>
          <p:nvPr/>
        </p:nvSpPr>
        <p:spPr>
          <a:xfrm>
            <a:off x="544607" y="296261"/>
            <a:ext cx="4334966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Luglio 2026 </a:t>
            </a:r>
          </a:p>
          <a:p>
            <a:pPr algn="ctr"/>
            <a:endParaRPr lang="it-IT" sz="1350" dirty="0"/>
          </a:p>
          <a:p>
            <a:endParaRPr lang="it-IT" sz="1350" b="1" dirty="0">
              <a:highlight>
                <a:srgbClr val="FFFF00"/>
              </a:highlight>
            </a:endParaRPr>
          </a:p>
          <a:p>
            <a:pPr marL="214313" indent="-214313">
              <a:buFontTx/>
              <a:buChar char="-"/>
            </a:pPr>
            <a:endParaRPr lang="it-IT" sz="135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50A663-07B7-ED40-7FAE-4BF53590F1ED}"/>
              </a:ext>
            </a:extLst>
          </p:cNvPr>
          <p:cNvSpPr txBox="1"/>
          <p:nvPr/>
        </p:nvSpPr>
        <p:spPr>
          <a:xfrm>
            <a:off x="428596" y="1129553"/>
            <a:ext cx="47014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 err="1">
                <a:solidFill>
                  <a:srgbClr val="0070C0"/>
                </a:solidFill>
                <a:latin typeface="+mj-lt"/>
              </a:rPr>
              <a:t>Venerdi</a:t>
            </a:r>
            <a:r>
              <a:rPr lang="it-IT" b="1" dirty="0">
                <a:solidFill>
                  <a:srgbClr val="0070C0"/>
                </a:solidFill>
                <a:latin typeface="+mj-lt"/>
              </a:rPr>
              <a:t> 10 - Sabato 11 -Domenica </a:t>
            </a:r>
            <a:r>
              <a:rPr lang="it-IT" b="1" dirty="0">
                <a:solidFill>
                  <a:srgbClr val="0070C0"/>
                </a:solidFill>
              </a:rPr>
              <a:t>12 luglio </a:t>
            </a:r>
            <a:endParaRPr lang="it-IT" dirty="0">
              <a:solidFill>
                <a:srgbClr val="0070C0"/>
              </a:solidFill>
            </a:endParaRPr>
          </a:p>
          <a:p>
            <a:pPr algn="l"/>
            <a:r>
              <a:rPr lang="it-IT" b="1" dirty="0">
                <a:solidFill>
                  <a:srgbClr val="FF0000"/>
                </a:solidFill>
              </a:rPr>
              <a:t>                            </a:t>
            </a:r>
            <a:r>
              <a:rPr lang="it-IT" sz="2400" b="1" dirty="0" err="1">
                <a:solidFill>
                  <a:srgbClr val="FF0000"/>
                </a:solidFill>
              </a:rPr>
              <a:t>Bovelix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it-IT" dirty="0">
                <a:solidFill>
                  <a:srgbClr val="222222"/>
                </a:solidFill>
              </a:rPr>
              <a:t>Evento benefico e  di solidarietà con tanti</a:t>
            </a:r>
          </a:p>
          <a:p>
            <a:r>
              <a:rPr lang="it-IT" dirty="0">
                <a:solidFill>
                  <a:srgbClr val="222222"/>
                </a:solidFill>
              </a:rPr>
              <a:t>campioni e amici di Bovolenta! </a:t>
            </a:r>
          </a:p>
          <a:p>
            <a:endParaRPr lang="it-IT" dirty="0">
              <a:solidFill>
                <a:srgbClr val="222222"/>
              </a:solidFill>
            </a:endParaRPr>
          </a:p>
          <a:p>
            <a:r>
              <a:rPr lang="it-IT" dirty="0">
                <a:solidFill>
                  <a:srgbClr val="222222"/>
                </a:solidFill>
              </a:rPr>
              <a:t>Mini volley, Beach Volley e Dj Set </a:t>
            </a:r>
          </a:p>
          <a:p>
            <a:r>
              <a:rPr lang="it-IT" dirty="0">
                <a:solidFill>
                  <a:srgbClr val="222222"/>
                </a:solidFill>
              </a:rPr>
              <a:t>per una 3 giorni </a:t>
            </a:r>
            <a:r>
              <a:rPr lang="it-IT" dirty="0">
                <a:solidFill>
                  <a:srgbClr val="222222"/>
                </a:solidFill>
                <a:latin typeface="+mj-lt"/>
              </a:rPr>
              <a:t>piena di emozioni e sport </a:t>
            </a:r>
          </a:p>
          <a:p>
            <a:r>
              <a:rPr lang="it-IT" dirty="0">
                <a:solidFill>
                  <a:srgbClr val="222222"/>
                </a:solidFill>
                <a:latin typeface="+mj-lt"/>
              </a:rPr>
              <a:t>il tutto per aiutare nel 2026 Associazione Strategica Mente Insieme </a:t>
            </a:r>
            <a:endParaRPr lang="it-IT" dirty="0">
              <a:solidFill>
                <a:srgbClr val="22222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029E3B-FE33-DCDA-78B4-FAFBB60E9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79" y="43886"/>
            <a:ext cx="4034115" cy="49192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D3230CC-F2AD-7561-649F-742BF89CF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88" y="4560346"/>
            <a:ext cx="2457242" cy="48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53F00-BF03-E85C-86A7-76ADB45B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4CF196-C5C7-8E15-2900-F0904D19D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908EE52-9845-3515-7D87-D355541BFD04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E3075F-BA76-A0B0-A218-7840B169FC18}"/>
              </a:ext>
            </a:extLst>
          </p:cNvPr>
          <p:cNvSpPr txBox="1"/>
          <p:nvPr/>
        </p:nvSpPr>
        <p:spPr>
          <a:xfrm>
            <a:off x="544607" y="296261"/>
            <a:ext cx="4334966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Novembre 2026 </a:t>
            </a:r>
          </a:p>
          <a:p>
            <a:pPr algn="ctr"/>
            <a:endParaRPr lang="it-IT" sz="1350" dirty="0"/>
          </a:p>
          <a:p>
            <a:endParaRPr lang="it-IT" sz="1350" b="1" dirty="0">
              <a:highlight>
                <a:srgbClr val="FFFF00"/>
              </a:highlight>
            </a:endParaRPr>
          </a:p>
          <a:p>
            <a:pPr marL="214313" indent="-214313">
              <a:buFontTx/>
              <a:buChar char="-"/>
            </a:pPr>
            <a:endParaRPr lang="it-IT" sz="135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C34B72-9CA4-50B8-134B-D5615BB87D6D}"/>
              </a:ext>
            </a:extLst>
          </p:cNvPr>
          <p:cNvSpPr txBox="1"/>
          <p:nvPr/>
        </p:nvSpPr>
        <p:spPr>
          <a:xfrm>
            <a:off x="428597" y="1504283"/>
            <a:ext cx="2375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222222"/>
                </a:solidFill>
                <a:latin typeface="+mj-lt"/>
              </a:rPr>
              <a:t>Anche quest’anno aderiamo e collaboriamo  con oltre 30 volontari per gestire un ristoro e la chiusura di diverse strade </a:t>
            </a:r>
            <a:endParaRPr lang="it-IT" dirty="0">
              <a:solidFill>
                <a:srgbClr val="222222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4C84408-F472-CC48-9AB2-C50411E80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41" y="1311087"/>
            <a:ext cx="6420972" cy="31936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455B8B-919A-8BD5-0AE8-4A0D50502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40" y="4337546"/>
            <a:ext cx="3647856" cy="7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7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13EC2-B270-4AEC-9DC0-B367A767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625" y="975125"/>
            <a:ext cx="4426954" cy="40017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6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chemeClr val="accent1"/>
                </a:solidFill>
                <a:latin typeface="+mn-lt"/>
              </a:rPr>
              <a:t>Campagne creative</a:t>
            </a:r>
          </a:p>
          <a:p>
            <a:pPr marL="0" indent="0">
              <a:buNone/>
            </a:pPr>
            <a:endParaRPr lang="it-IT" sz="1600" b="1" dirty="0">
              <a:solidFill>
                <a:schemeClr val="accent1"/>
              </a:solidFill>
              <a:latin typeface="+mn-lt"/>
            </a:endParaRPr>
          </a:p>
          <a:p>
            <a:r>
              <a:rPr lang="it-IT" sz="1400" dirty="0">
                <a:solidFill>
                  <a:schemeClr val="accent1"/>
                </a:solidFill>
                <a:latin typeface="+mj-lt"/>
              </a:rPr>
              <a:t>Realizzazione della campagna creativa dedicata alla donazione di plasma</a:t>
            </a:r>
          </a:p>
          <a:p>
            <a:r>
              <a:rPr lang="it-IT" sz="1400" b="0" i="0" u="none" strike="noStrike" dirty="0">
                <a:solidFill>
                  <a:schemeClr val="accent1"/>
                </a:solidFill>
                <a:effectLst/>
                <a:latin typeface="+mj-lt"/>
              </a:rPr>
              <a:t>Attivazione di un piano di promozione dedicato, unitamente</a:t>
            </a:r>
          </a:p>
          <a:p>
            <a:r>
              <a:rPr lang="it-IT" sz="1400" dirty="0">
                <a:solidFill>
                  <a:schemeClr val="accent1"/>
                </a:solidFill>
                <a:latin typeface="+mj-lt"/>
              </a:rPr>
              <a:t>S</a:t>
            </a:r>
            <a:r>
              <a:rPr lang="it-IT" sz="1400" b="0" i="0" u="none" strike="noStrike" dirty="0">
                <a:solidFill>
                  <a:schemeClr val="accent1"/>
                </a:solidFill>
                <a:effectLst/>
                <a:latin typeface="+mj-lt"/>
              </a:rPr>
              <a:t>viluppo di contenuti ad hoc da veicolare sui canali digitali e offline</a:t>
            </a:r>
            <a:endParaRPr lang="it-IT" sz="1400" i="0" u="none" strike="noStrike" dirty="0">
              <a:solidFill>
                <a:schemeClr val="accent1"/>
              </a:solidFill>
              <a:latin typeface="+mj-lt"/>
            </a:endParaRPr>
          </a:p>
          <a:p>
            <a:r>
              <a:rPr lang="it-IT" sz="1400" dirty="0">
                <a:solidFill>
                  <a:schemeClr val="accent1"/>
                </a:solidFill>
                <a:latin typeface="+mj-lt"/>
              </a:rPr>
              <a:t>Declinazioni sugli strumenti di comunicazione</a:t>
            </a:r>
            <a:br>
              <a:rPr lang="it-IT" sz="1050" dirty="0"/>
            </a:br>
            <a:endParaRPr lang="it-IT" sz="1600" dirty="0">
              <a:solidFill>
                <a:schemeClr val="accent1"/>
              </a:solidFill>
              <a:latin typeface="+mn-lt"/>
            </a:endParaRPr>
          </a:p>
          <a:p>
            <a:pPr marL="457200" lvl="1" indent="0">
              <a:buNone/>
            </a:pPr>
            <a:endParaRPr lang="it-IT" sz="12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it-IT" sz="16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  <a:latin typeface="+mn-lt"/>
            </a:endParaRPr>
          </a:p>
          <a:p>
            <a:pPr marL="0" indent="0">
              <a:spcAft>
                <a:spcPts val="800"/>
              </a:spcAft>
              <a:buNone/>
            </a:pPr>
            <a:endParaRPr lang="it-IT" sz="3600" dirty="0">
              <a:solidFill>
                <a:schemeClr val="accent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B743CC8-43F4-42B1-8CF7-0D88237D372B}"/>
              </a:ext>
            </a:extLst>
          </p:cNvPr>
          <p:cNvSpPr txBox="1">
            <a:spLocks/>
          </p:cNvSpPr>
          <p:nvPr/>
        </p:nvSpPr>
        <p:spPr>
          <a:xfrm>
            <a:off x="648850" y="221155"/>
            <a:ext cx="4349688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900" b="1" dirty="0">
                <a:solidFill>
                  <a:schemeClr val="accent2"/>
                </a:solidFill>
                <a:latin typeface="+mj-lt"/>
              </a:rPr>
              <a:t>RENDICONTO COMUNICAZIONE 2025</a:t>
            </a:r>
            <a:endParaRPr lang="it-IT" sz="2400" b="1" i="1" u="sng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FCCD3F5-D80B-3140-B473-C554EB4B9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09" y="0"/>
            <a:ext cx="37166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992341-F2A7-A467-2CAA-6328855A5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59" y="282387"/>
            <a:ext cx="8229600" cy="486111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br>
              <a:rPr lang="it-IT" dirty="0"/>
            </a:br>
            <a:endParaRPr lang="it-IT" b="1" dirty="0"/>
          </a:p>
          <a:p>
            <a:pPr marL="0" indent="0">
              <a:buNone/>
            </a:pPr>
            <a:r>
              <a:rPr lang="it-IT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Buongiorno a tutte e a tutti</a:t>
            </a: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parto da un dato che credo sia sotto gli occhi di tutti e che la lettura fatta da Marco ha evidenziato in modo molto chiaro:</a:t>
            </a: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anno dopo anno, la nostra comunicazione continua a crescere.</a:t>
            </a: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 una crescita concreta, misurabile, ma soprattutto significativa. </a:t>
            </a: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credo sia importante sottolineare un aspetto: questo risultato non è frutto soltanto del lavoro sul digitale o sui canali online, ma nasce da un equilibrio sempre più forte tra comunicazione online e comunicazione offline.</a:t>
            </a:r>
          </a:p>
          <a:p>
            <a:pPr marL="0" indent="0">
              <a:buNone/>
            </a:pPr>
            <a:endParaRPr lang="it-IT" i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Perché se è vero che i social, il sito e le newsletter ci permettono di arrivare lontano, è altrettanto vero che la presenza sul territorio, il contatto diretto, le iniziative nelle piazze, nelle scuole e nelle comunità restano il cuore pulsante del nostro modo di comunicare.</a:t>
            </a:r>
          </a:p>
          <a:p>
            <a:pPr marL="0" indent="0">
              <a:buNone/>
            </a:pPr>
            <a:r>
              <a:rPr lang="it-IT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Ed è proprio in questa integrazione che, secondo me, sta uno dei nostri punti di forza più importanti.</a:t>
            </a:r>
          </a:p>
          <a:p>
            <a:pPr marL="0" indent="0">
              <a:buNone/>
            </a:pPr>
            <a:br>
              <a:rPr lang="it-IT" b="1" i="1" dirty="0"/>
            </a:br>
            <a:r>
              <a:rPr lang="it-IT" b="1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C’è poi un secondo aspetto che vorrei condividere con voi</a:t>
            </a: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anche a livello più personale.</a:t>
            </a: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 quando sono in Avis, non avevo mai affrontato una sfida impegnativa e allo stesso tempo così entusiasmante come </a:t>
            </a: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AVIS Go!</a:t>
            </a: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 stato un progetto complesso, che ci ha messi alla prova sotto tanti punti di vista: organizzativo, comunicativo, relazionale. Ma è stato anche un progetto capace di darci tantissimo.</a:t>
            </a: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 me, in particolare, è stata un’esperienza di grande crescita. Mi ha permesso di sperimentare, di uscire dalla zona di comfort, di lavorare ancora più a stretto contatto con tante persone e di vedere concretamente l’impatto del nostro lavoro sul territorio.</a:t>
            </a:r>
          </a:p>
          <a:p>
            <a:pPr marL="0" indent="0">
              <a:buNone/>
            </a:pPr>
            <a:r>
              <a:rPr lang="it-IT" i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per questo posso dire con sincerità che è un progetto di cui sono davvero fiera.</a:t>
            </a:r>
          </a:p>
          <a:p>
            <a:pPr marL="0" indent="0">
              <a:buNone/>
            </a:pPr>
            <a:br>
              <a:rPr lang="it-IT" dirty="0">
                <a:solidFill>
                  <a:srgbClr val="0070C0"/>
                </a:solidFill>
              </a:rPr>
            </a:br>
            <a:endParaRPr lang="it-IT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Chiudo con un pensiero semplice: ringrazio le mie colleghe, colleghi e la dirigenza che ogni giorno quando arrivo in ufficio mi fa sentire a casa... non è per nulla scontato.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70C0"/>
                </a:solidFill>
              </a:rPr>
              <a:t>Grazie,</a:t>
            </a:r>
          </a:p>
          <a:p>
            <a:pPr marL="0" indent="0">
              <a:buNone/>
            </a:pPr>
            <a:r>
              <a:rPr lang="it-IT" b="1" dirty="0">
                <a:solidFill>
                  <a:srgbClr val="0070C0"/>
                </a:solidFill>
              </a:rPr>
              <a:t>Chiara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417DE3-48A2-1009-FF16-13525878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28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B743CC8-43F4-42B1-8CF7-0D88237D372B}"/>
              </a:ext>
            </a:extLst>
          </p:cNvPr>
          <p:cNvSpPr txBox="1">
            <a:spLocks/>
          </p:cNvSpPr>
          <p:nvPr/>
        </p:nvSpPr>
        <p:spPr>
          <a:xfrm>
            <a:off x="648850" y="221155"/>
            <a:ext cx="4349688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900" b="1" dirty="0">
                <a:solidFill>
                  <a:schemeClr val="accent2"/>
                </a:solidFill>
                <a:latin typeface="+mj-lt"/>
              </a:rPr>
              <a:t>RENDICONTO COMUNICAZIONE 2025</a:t>
            </a:r>
            <a:endParaRPr lang="it-IT" sz="2400" b="1" i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9E407C7-35E0-C452-5147-0D82B4AA99AF}"/>
              </a:ext>
            </a:extLst>
          </p:cNvPr>
          <p:cNvSpPr txBox="1"/>
          <p:nvPr/>
        </p:nvSpPr>
        <p:spPr>
          <a:xfrm>
            <a:off x="873889" y="1154458"/>
            <a:ext cx="29920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i="0" u="none" strike="noStrike" dirty="0">
                <a:solidFill>
                  <a:schemeClr val="accent1"/>
                </a:solidFill>
                <a:effectLst/>
                <a:latin typeface="Be Vietnam Pro" pitchFamily="2" charset="77"/>
              </a:rPr>
              <a:t>21</a:t>
            </a:r>
            <a:endParaRPr lang="it-IT" sz="2800" b="0" dirty="0">
              <a:solidFill>
                <a:schemeClr val="accent1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dirty="0">
                <a:solidFill>
                  <a:srgbClr val="3E3E3E"/>
                </a:solidFill>
                <a:effectLst/>
                <a:latin typeface="+mj-lt"/>
              </a:rPr>
              <a:t>ADV QUOTIDIANI </a:t>
            </a:r>
            <a:br>
              <a:rPr lang="it-IT" sz="1200" b="1" i="0" u="none" strike="noStrike" dirty="0">
                <a:solidFill>
                  <a:srgbClr val="3E3E3E"/>
                </a:solidFill>
                <a:effectLst/>
                <a:latin typeface="+mj-lt"/>
              </a:rPr>
            </a:br>
            <a:r>
              <a:rPr lang="it-IT" sz="1200" b="1" i="0" u="none" strike="noStrike" dirty="0">
                <a:solidFill>
                  <a:srgbClr val="3E3E3E"/>
                </a:solidFill>
                <a:effectLst/>
                <a:latin typeface="+mj-lt"/>
              </a:rPr>
              <a:t>E MENSILI</a:t>
            </a:r>
            <a:endParaRPr lang="it-IT" sz="1200" b="0" dirty="0">
              <a:effectLst/>
              <a:latin typeface="+mj-lt"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575BDB3-4D51-68C1-DA02-BE074C11A6CB}"/>
              </a:ext>
            </a:extLst>
          </p:cNvPr>
          <p:cNvSpPr txBox="1"/>
          <p:nvPr/>
        </p:nvSpPr>
        <p:spPr>
          <a:xfrm>
            <a:off x="3075972" y="1128298"/>
            <a:ext cx="29920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i="0" u="none" strike="noStrike" dirty="0">
                <a:solidFill>
                  <a:schemeClr val="accent1"/>
                </a:solidFill>
                <a:effectLst/>
                <a:latin typeface="Be Vietnam Pro" pitchFamily="2" charset="77"/>
              </a:rPr>
              <a:t>1026</a:t>
            </a:r>
            <a:endParaRPr lang="it-IT" sz="2800" b="0" dirty="0">
              <a:solidFill>
                <a:schemeClr val="accent1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200" b="1" i="0" u="none" strike="noStrike" dirty="0">
                <a:solidFill>
                  <a:srgbClr val="3E3E3E"/>
                </a:solidFill>
                <a:effectLst/>
                <a:latin typeface="+mj-lt"/>
              </a:rPr>
              <a:t>PASSAGGI SPOT</a:t>
            </a:r>
            <a:br>
              <a:rPr lang="it-IT" sz="1200" b="1" i="0" u="none" strike="noStrike" dirty="0">
                <a:solidFill>
                  <a:srgbClr val="3E3E3E"/>
                </a:solidFill>
                <a:effectLst/>
                <a:latin typeface="+mj-lt"/>
              </a:rPr>
            </a:br>
            <a:r>
              <a:rPr lang="it-IT" sz="1200" b="1" i="0" u="none" strike="noStrike" dirty="0">
                <a:solidFill>
                  <a:srgbClr val="3E3E3E"/>
                </a:solidFill>
                <a:effectLst/>
                <a:latin typeface="+mj-lt"/>
              </a:rPr>
              <a:t> RADIO</a:t>
            </a:r>
            <a:endParaRPr lang="it-IT" sz="1200" b="0" dirty="0">
              <a:effectLst/>
              <a:latin typeface="+mj-lt"/>
            </a:endParaRPr>
          </a:p>
          <a:p>
            <a:br>
              <a:rPr lang="it-IT" dirty="0"/>
            </a:b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916C22-C469-1F1F-BDC9-207F168870B3}"/>
              </a:ext>
            </a:extLst>
          </p:cNvPr>
          <p:cNvSpPr txBox="1"/>
          <p:nvPr/>
        </p:nvSpPr>
        <p:spPr>
          <a:xfrm>
            <a:off x="5427562" y="1102138"/>
            <a:ext cx="29920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2800" b="1" i="0" u="none" strike="noStrike" dirty="0">
                <a:solidFill>
                  <a:schemeClr val="accent1"/>
                </a:solidFill>
                <a:effectLst/>
                <a:latin typeface="Be Vietnam Pro" pitchFamily="2" charset="77"/>
              </a:rPr>
              <a:t>5</a:t>
            </a:r>
            <a:endParaRPr lang="it-IT" sz="2800" b="0" dirty="0">
              <a:solidFill>
                <a:schemeClr val="accent1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3E3E3E"/>
                </a:solidFill>
                <a:latin typeface="+mj-lt"/>
              </a:rPr>
              <a:t>CAMPAGNE ONLINE </a:t>
            </a:r>
            <a:br>
              <a:rPr lang="it-IT" sz="1200" b="1" dirty="0">
                <a:solidFill>
                  <a:srgbClr val="3E3E3E"/>
                </a:solidFill>
                <a:latin typeface="+mj-lt"/>
              </a:rPr>
            </a:br>
            <a:r>
              <a:rPr lang="it-IT" sz="1200" b="1" dirty="0">
                <a:solidFill>
                  <a:srgbClr val="3E3E3E"/>
                </a:solidFill>
                <a:latin typeface="+mj-lt"/>
              </a:rPr>
              <a:t>META E SPOTIFY ADS</a:t>
            </a:r>
            <a:endParaRPr lang="it-IT" sz="1200" b="0" dirty="0">
              <a:effectLst/>
              <a:latin typeface="+mj-lt"/>
            </a:endParaRPr>
          </a:p>
          <a:p>
            <a:br>
              <a:rPr lang="it-IT" dirty="0"/>
            </a:b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E4D0131-9235-564E-1789-46CCF0052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28" y="2393707"/>
            <a:ext cx="6522334" cy="24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13EC2-B270-4AEC-9DC0-B367A767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40" y="765490"/>
            <a:ext cx="5423172" cy="400177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endParaRPr lang="it-IT" sz="12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chemeClr val="accent1"/>
                </a:solidFill>
                <a:latin typeface="+mn-lt"/>
              </a:rPr>
              <a:t>Email marketing  </a:t>
            </a:r>
          </a:p>
          <a:p>
            <a:pPr marL="0" indent="0">
              <a:buNone/>
            </a:pPr>
            <a:endParaRPr lang="it-IT" sz="1600" b="1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it-IT" sz="1400" dirty="0">
                <a:solidFill>
                  <a:schemeClr val="accent1"/>
                </a:solidFill>
                <a:latin typeface="+mn-lt"/>
              </a:rPr>
              <a:t>Rimane il nostro </a:t>
            </a:r>
            <a:r>
              <a:rPr lang="it-IT" sz="1400" b="1" dirty="0">
                <a:solidFill>
                  <a:schemeClr val="accent1"/>
                </a:solidFill>
                <a:latin typeface="+mn-lt"/>
              </a:rPr>
              <a:t>MIGLIORE</a:t>
            </a:r>
            <a:r>
              <a:rPr lang="it-IT" sz="1400" dirty="0">
                <a:solidFill>
                  <a:schemeClr val="accent1"/>
                </a:solidFill>
                <a:latin typeface="+mn-lt"/>
              </a:rPr>
              <a:t> canale di comunicazione con i nostri associati, per questioni di costi e di scarsa affidabilità di poste, ma anche per un discorso etico relativo ad un consumo più consapevole della carta. </a:t>
            </a:r>
          </a:p>
          <a:p>
            <a:pPr marL="0" indent="0">
              <a:buNone/>
            </a:pPr>
            <a:endParaRPr lang="it-IT" sz="1400" dirty="0">
              <a:solidFill>
                <a:schemeClr val="accent1"/>
              </a:solidFill>
              <a:latin typeface="+mn-lt"/>
            </a:endParaRPr>
          </a:p>
          <a:p>
            <a:pPr lvl="1">
              <a:buFontTx/>
              <a:buChar char="-"/>
            </a:pPr>
            <a:r>
              <a:rPr lang="it-IT" sz="1200" dirty="0">
                <a:solidFill>
                  <a:schemeClr val="accent1"/>
                </a:solidFill>
                <a:latin typeface="+mn-lt"/>
              </a:rPr>
              <a:t>Manutenzione del database, con aggiornamento mensile e creazione di nuove segmentazioni</a:t>
            </a:r>
          </a:p>
          <a:p>
            <a:pPr lvl="1">
              <a:buFontTx/>
              <a:buChar char="-"/>
            </a:pPr>
            <a:r>
              <a:rPr lang="it-IT" sz="1200" dirty="0">
                <a:solidFill>
                  <a:schemeClr val="accent1"/>
                </a:solidFill>
                <a:latin typeface="+mn-lt"/>
              </a:rPr>
              <a:t>Aggiornamento del layout newsletter e Progettazione e creazione dei layout dem</a:t>
            </a:r>
          </a:p>
          <a:p>
            <a:pPr lvl="1">
              <a:buFontTx/>
              <a:buChar char="-"/>
            </a:pPr>
            <a:r>
              <a:rPr lang="it-IT" sz="1200" dirty="0">
                <a:solidFill>
                  <a:schemeClr val="accent1"/>
                </a:solidFill>
                <a:latin typeface="+mn-lt"/>
              </a:rPr>
              <a:t>Montaggio, test e invio delle comunicazioni : </a:t>
            </a:r>
            <a:r>
              <a:rPr lang="it-IT" sz="1400" b="1" dirty="0">
                <a:solidFill>
                  <a:schemeClr val="accent1"/>
                </a:solidFill>
                <a:latin typeface="+mn-lt"/>
              </a:rPr>
              <a:t>56</a:t>
            </a:r>
            <a:r>
              <a:rPr lang="it-IT" sz="1200" dirty="0">
                <a:solidFill>
                  <a:schemeClr val="accent1"/>
                </a:solidFill>
                <a:latin typeface="+mn-lt"/>
              </a:rPr>
              <a:t> comunicazioni inviate</a:t>
            </a:r>
          </a:p>
          <a:p>
            <a:pPr lvl="1">
              <a:buFontTx/>
              <a:buChar char="-"/>
            </a:pPr>
            <a:r>
              <a:rPr lang="it-IT" sz="1200" dirty="0">
                <a:solidFill>
                  <a:schemeClr val="accent1"/>
                </a:solidFill>
                <a:latin typeface="+mn-lt"/>
              </a:rPr>
              <a:t>Tasso di apertura medio </a:t>
            </a:r>
            <a:r>
              <a:rPr lang="it-IT" sz="1400" b="1" dirty="0">
                <a:solidFill>
                  <a:schemeClr val="accent1"/>
                </a:solidFill>
                <a:latin typeface="+mn-lt"/>
              </a:rPr>
              <a:t>45%</a:t>
            </a:r>
          </a:p>
          <a:p>
            <a:pPr lvl="1">
              <a:buFontTx/>
              <a:buChar char="-"/>
            </a:pPr>
            <a:r>
              <a:rPr lang="it-IT" sz="1200" dirty="0">
                <a:solidFill>
                  <a:schemeClr val="accent1"/>
                </a:solidFill>
                <a:latin typeface="+mn-lt"/>
              </a:rPr>
              <a:t>Calendario editoriale</a:t>
            </a:r>
          </a:p>
          <a:p>
            <a:pPr lvl="1">
              <a:buFontTx/>
              <a:buChar char="-"/>
            </a:pPr>
            <a:r>
              <a:rPr lang="it-IT" sz="1200" dirty="0">
                <a:solidFill>
                  <a:schemeClr val="accent1"/>
                </a:solidFill>
                <a:latin typeface="+mn-lt"/>
              </a:rPr>
              <a:t>Redazione testi, contenuti e immagini </a:t>
            </a:r>
          </a:p>
          <a:p>
            <a:pPr lvl="1">
              <a:buFontTx/>
              <a:buChar char="-"/>
            </a:pPr>
            <a:r>
              <a:rPr lang="it-IT" sz="1200" dirty="0">
                <a:solidFill>
                  <a:schemeClr val="accent1"/>
                </a:solidFill>
                <a:latin typeface="+mn-lt"/>
              </a:rPr>
              <a:t>Test, invio e reportistica</a:t>
            </a:r>
          </a:p>
          <a:p>
            <a:pPr lvl="1">
              <a:buFontTx/>
              <a:buChar char="-"/>
            </a:pPr>
            <a:r>
              <a:rPr lang="it-IT" sz="1200" dirty="0">
                <a:solidFill>
                  <a:schemeClr val="accent1"/>
                </a:solidFill>
                <a:latin typeface="+mn-lt"/>
              </a:rPr>
              <a:t>Invio survey feedback canali di comunicazione online ed offline;</a:t>
            </a:r>
          </a:p>
          <a:p>
            <a:pPr marL="0" indent="0">
              <a:buNone/>
            </a:pPr>
            <a:endParaRPr lang="it-IT" sz="16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  <a:latin typeface="+mn-lt"/>
            </a:endParaRPr>
          </a:p>
          <a:p>
            <a:pPr marL="0" indent="0">
              <a:spcAft>
                <a:spcPts val="800"/>
              </a:spcAft>
              <a:buNone/>
            </a:pPr>
            <a:endParaRPr lang="it-IT" sz="3600" dirty="0">
              <a:solidFill>
                <a:schemeClr val="accent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B743CC8-43F4-42B1-8CF7-0D88237D372B}"/>
              </a:ext>
            </a:extLst>
          </p:cNvPr>
          <p:cNvSpPr txBox="1">
            <a:spLocks/>
          </p:cNvSpPr>
          <p:nvPr/>
        </p:nvSpPr>
        <p:spPr>
          <a:xfrm>
            <a:off x="560940" y="230782"/>
            <a:ext cx="5770984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900" b="1" dirty="0">
                <a:solidFill>
                  <a:schemeClr val="accent2"/>
                </a:solidFill>
                <a:latin typeface="+mj-lt"/>
              </a:rPr>
              <a:t>RENDICONTO COMUNICAZIONE 2025</a:t>
            </a:r>
            <a:endParaRPr lang="it-IT" sz="2400" b="1" i="1" u="sng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41C123A-669F-DBBB-689D-4B20B1F6D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0"/>
            <a:ext cx="22668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13EC2-B270-4AEC-9DC0-B367A767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406" y="674426"/>
            <a:ext cx="7188320" cy="11521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16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chemeClr val="accent1"/>
                </a:solidFill>
                <a:latin typeface="+mn-lt"/>
              </a:rPr>
              <a:t>Social media</a:t>
            </a:r>
          </a:p>
          <a:p>
            <a:pPr lvl="1">
              <a:buFontTx/>
              <a:buChar char="-"/>
            </a:pPr>
            <a:r>
              <a:rPr lang="it-IT" sz="1600" dirty="0">
                <a:solidFill>
                  <a:schemeClr val="accent1"/>
                </a:solidFill>
                <a:latin typeface="+mn-lt"/>
              </a:rPr>
              <a:t>Pubblicazioni totali: </a:t>
            </a:r>
            <a:r>
              <a:rPr lang="it-IT" sz="1800" b="1" dirty="0">
                <a:solidFill>
                  <a:schemeClr val="accent1"/>
                </a:solidFill>
                <a:latin typeface="+mn-lt"/>
              </a:rPr>
              <a:t>81</a:t>
            </a:r>
            <a:r>
              <a:rPr lang="it-IT" sz="1600" dirty="0">
                <a:solidFill>
                  <a:schemeClr val="accent1"/>
                </a:solidFill>
                <a:latin typeface="+mn-lt"/>
              </a:rPr>
              <a:t> post (sia su Instagram che su Facebook)</a:t>
            </a:r>
          </a:p>
          <a:p>
            <a:pPr>
              <a:buFontTx/>
              <a:buChar char="-"/>
            </a:pPr>
            <a:endParaRPr lang="it-IT" sz="1400" dirty="0">
              <a:solidFill>
                <a:schemeClr val="accent1"/>
              </a:solidFill>
              <a:latin typeface="+mn-lt"/>
            </a:endParaRPr>
          </a:p>
          <a:p>
            <a:pPr marL="0" indent="0">
              <a:spcAft>
                <a:spcPts val="800"/>
              </a:spcAft>
              <a:buNone/>
            </a:pPr>
            <a:endParaRPr lang="it-IT" sz="3600" dirty="0">
              <a:solidFill>
                <a:schemeClr val="accent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867C779-A21E-412E-9628-22AB44F1FE57}"/>
              </a:ext>
            </a:extLst>
          </p:cNvPr>
          <p:cNvSpPr txBox="1"/>
          <p:nvPr/>
        </p:nvSpPr>
        <p:spPr>
          <a:xfrm>
            <a:off x="764935" y="4338269"/>
            <a:ext cx="13397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/>
              <a:t>Insights Instagram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C940286-6254-4B31-8329-FEC34C3A2BEF}"/>
              </a:ext>
            </a:extLst>
          </p:cNvPr>
          <p:cNvSpPr txBox="1"/>
          <p:nvPr/>
        </p:nvSpPr>
        <p:spPr>
          <a:xfrm>
            <a:off x="5036594" y="4338269"/>
            <a:ext cx="13397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Insights Facebook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C0AFD2D-41AB-4178-83AF-258CDF9E7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9" y="2045711"/>
            <a:ext cx="4098277" cy="207340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272DA5A-76CB-4AEF-BB01-2AE206551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94" y="2012899"/>
            <a:ext cx="3956552" cy="2139025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44FB95D0-B92B-45BE-977E-0340AA8992EF}"/>
              </a:ext>
            </a:extLst>
          </p:cNvPr>
          <p:cNvSpPr txBox="1">
            <a:spLocks/>
          </p:cNvSpPr>
          <p:nvPr/>
        </p:nvSpPr>
        <p:spPr>
          <a:xfrm>
            <a:off x="605406" y="157312"/>
            <a:ext cx="5770984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900" b="1" dirty="0">
                <a:solidFill>
                  <a:schemeClr val="accent2"/>
                </a:solidFill>
                <a:latin typeface="+mj-lt"/>
              </a:rPr>
              <a:t>RENDICONTO COMUNICAZIONE 2025</a:t>
            </a:r>
            <a:endParaRPr lang="it-IT" sz="2400" b="1" i="1" u="sng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438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13EC2-B270-4AEC-9DC0-B367A767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004" y="1000249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1"/>
                </a:solidFill>
                <a:latin typeface="+mn-lt"/>
              </a:rPr>
              <a:t>Ufficio Stampa</a:t>
            </a:r>
            <a:endParaRPr lang="it-IT" sz="1400" b="1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it-IT" sz="1400" b="1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it-IT" sz="2400" b="1" dirty="0">
                <a:solidFill>
                  <a:schemeClr val="accent1"/>
                </a:solidFill>
                <a:latin typeface="+mn-lt"/>
              </a:rPr>
              <a:t>11</a:t>
            </a:r>
            <a:r>
              <a:rPr lang="it-IT" sz="1400" dirty="0">
                <a:solidFill>
                  <a:schemeClr val="accent1"/>
                </a:solidFill>
                <a:latin typeface="+mn-lt"/>
              </a:rPr>
              <a:t> Comunicati Stampa</a:t>
            </a:r>
          </a:p>
          <a:p>
            <a:pPr marL="0" indent="0">
              <a:buNone/>
            </a:pPr>
            <a:r>
              <a:rPr lang="it-IT" sz="2400" b="1" dirty="0">
                <a:solidFill>
                  <a:schemeClr val="accent1"/>
                </a:solidFill>
                <a:latin typeface="+mn-lt"/>
              </a:rPr>
              <a:t>33</a:t>
            </a:r>
            <a:r>
              <a:rPr lang="it-IT" sz="1400" dirty="0">
                <a:solidFill>
                  <a:schemeClr val="accent1"/>
                </a:solidFill>
                <a:latin typeface="+mn-lt"/>
              </a:rPr>
              <a:t> pubblicazioni totali  (stampa e web)</a:t>
            </a:r>
          </a:p>
          <a:p>
            <a:pPr marL="0" indent="0">
              <a:buNone/>
            </a:pPr>
            <a:endParaRPr lang="it-IT" sz="14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it-IT" sz="14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it-IT" sz="14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chemeClr val="accent1"/>
                </a:solidFill>
                <a:latin typeface="+mn-lt"/>
              </a:rPr>
              <a:t>Indagine gradimento </a:t>
            </a:r>
            <a:br>
              <a:rPr lang="it-IT" sz="1800" b="1" dirty="0">
                <a:solidFill>
                  <a:schemeClr val="accent1"/>
                </a:solidFill>
                <a:latin typeface="+mn-lt"/>
              </a:rPr>
            </a:br>
            <a:r>
              <a:rPr lang="it-IT" sz="1800" b="1" dirty="0">
                <a:solidFill>
                  <a:schemeClr val="accent1"/>
                </a:solidFill>
                <a:latin typeface="+mn-lt"/>
              </a:rPr>
              <a:t>contenuti canali di comunicazione </a:t>
            </a:r>
            <a:br>
              <a:rPr lang="it-IT" sz="1800" b="1" dirty="0">
                <a:solidFill>
                  <a:schemeClr val="accent1"/>
                </a:solidFill>
                <a:latin typeface="+mn-lt"/>
              </a:rPr>
            </a:br>
            <a:r>
              <a:rPr lang="it-IT" sz="1800" b="1" dirty="0">
                <a:solidFill>
                  <a:schemeClr val="accent1"/>
                </a:solidFill>
                <a:latin typeface="+mn-lt"/>
              </a:rPr>
              <a:t>online e offline</a:t>
            </a:r>
            <a:endParaRPr lang="it-IT" sz="18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it-IT" sz="1400" dirty="0">
              <a:solidFill>
                <a:schemeClr val="accent1"/>
              </a:solidFill>
              <a:latin typeface="+mn-lt"/>
            </a:endParaRPr>
          </a:p>
          <a:p>
            <a:pPr marL="457200" lvl="1" indent="0">
              <a:buNone/>
            </a:pPr>
            <a:endParaRPr lang="it-IT" sz="1200" dirty="0">
              <a:solidFill>
                <a:schemeClr val="accent1"/>
              </a:solidFill>
              <a:latin typeface="+mn-lt"/>
            </a:endParaRPr>
          </a:p>
          <a:p>
            <a:pPr marL="0" indent="0" algn="ctr">
              <a:spcAft>
                <a:spcPts val="800"/>
              </a:spcAft>
              <a:buNone/>
            </a:pPr>
            <a:endParaRPr lang="it-IT" sz="3600" dirty="0">
              <a:solidFill>
                <a:schemeClr val="accent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5F57D6-4EC9-7721-0973-9CF104C20C9B}"/>
              </a:ext>
            </a:extLst>
          </p:cNvPr>
          <p:cNvSpPr txBox="1">
            <a:spLocks/>
          </p:cNvSpPr>
          <p:nvPr/>
        </p:nvSpPr>
        <p:spPr>
          <a:xfrm>
            <a:off x="605406" y="157312"/>
            <a:ext cx="5770984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900" b="1" dirty="0">
                <a:solidFill>
                  <a:schemeClr val="accent2"/>
                </a:solidFill>
                <a:latin typeface="+mj-lt"/>
              </a:rPr>
              <a:t>RENDICONTO COMUNICAZIONE 2025</a:t>
            </a:r>
            <a:endParaRPr lang="it-IT" sz="2400" b="1" i="1" u="sng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1A7859-588D-F63E-192B-1CE2B84CC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32" y="810101"/>
            <a:ext cx="2315672" cy="39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4355654-0734-2BA5-41D0-92C33DA3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98" y="1626183"/>
            <a:ext cx="1624830" cy="31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A0AAA28A-1495-9244-2AC2-990CBBA0268E}"/>
              </a:ext>
            </a:extLst>
          </p:cNvPr>
          <p:cNvCxnSpPr/>
          <p:nvPr/>
        </p:nvCxnSpPr>
        <p:spPr>
          <a:xfrm>
            <a:off x="698004" y="2882096"/>
            <a:ext cx="2774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7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613EC2-B270-4AEC-9DC0-B367A767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69" y="1000249"/>
            <a:ext cx="5309257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sz="14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it-IT" sz="1800" b="1" dirty="0">
                <a:solidFill>
                  <a:schemeClr val="accent1"/>
                </a:solidFill>
                <a:latin typeface="+mn-lt"/>
              </a:rPr>
              <a:t>Sito Web &amp; Digital Analytics</a:t>
            </a:r>
          </a:p>
          <a:p>
            <a:pPr marL="0" indent="0">
              <a:buNone/>
            </a:pPr>
            <a:endParaRPr lang="it-IT" sz="1800" b="1" dirty="0">
              <a:solidFill>
                <a:schemeClr val="accent1"/>
              </a:solidFill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1"/>
                </a:solidFill>
                <a:latin typeface="+mn-lt"/>
              </a:rPr>
              <a:t>Pagine sito sezione Donazione - nuovo layout grafico e aggiornamento contenuti;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1"/>
                </a:solidFill>
                <a:latin typeface="+mn-lt"/>
              </a:rPr>
              <a:t>Aggiornamento continuativo home page (slider, pulsanti);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1"/>
                </a:solidFill>
                <a:latin typeface="+mn-lt"/>
              </a:rPr>
              <a:t>Aggiornamento calendario eventi e donazioni;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1"/>
                </a:solidFill>
                <a:latin typeface="+mn-lt"/>
              </a:rPr>
              <a:t>Stesura e pubblicazione news (21 totali);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1"/>
                </a:solidFill>
                <a:latin typeface="+mn-lt"/>
              </a:rPr>
              <a:t>Analisi performance e andamento;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1"/>
                </a:solidFill>
                <a:latin typeface="+mn-lt"/>
              </a:rPr>
              <a:t>Adeguamento e aggiornamento layout grafico e aggiornamento menù;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accent1"/>
                </a:solidFill>
                <a:latin typeface="+mn-lt"/>
              </a:rPr>
              <a:t>Monitoraggio performance e analisi dati su dashboard </a:t>
            </a:r>
            <a:r>
              <a:rPr lang="it-IT" sz="1400" dirty="0" err="1">
                <a:solidFill>
                  <a:schemeClr val="accent1"/>
                </a:solidFill>
                <a:latin typeface="+mn-lt"/>
              </a:rPr>
              <a:t>Looker</a:t>
            </a:r>
            <a:r>
              <a:rPr lang="it-IT" sz="1400" dirty="0">
                <a:solidFill>
                  <a:schemeClr val="accent1"/>
                </a:solidFill>
                <a:latin typeface="+mn-lt"/>
              </a:rPr>
              <a:t> Studio.</a:t>
            </a:r>
          </a:p>
          <a:p>
            <a:pPr marL="457200" lvl="1" indent="0">
              <a:buNone/>
            </a:pPr>
            <a:endParaRPr lang="it-IT" sz="1200" dirty="0">
              <a:solidFill>
                <a:schemeClr val="accent1"/>
              </a:solidFill>
              <a:latin typeface="+mn-lt"/>
            </a:endParaRPr>
          </a:p>
          <a:p>
            <a:pPr marL="0" indent="0" algn="ctr">
              <a:spcAft>
                <a:spcPts val="800"/>
              </a:spcAft>
              <a:buNone/>
            </a:pPr>
            <a:endParaRPr lang="it-IT" sz="3600" dirty="0">
              <a:solidFill>
                <a:schemeClr val="accent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B5F57D6-4EC9-7721-0973-9CF104C20C9B}"/>
              </a:ext>
            </a:extLst>
          </p:cNvPr>
          <p:cNvSpPr txBox="1">
            <a:spLocks/>
          </p:cNvSpPr>
          <p:nvPr/>
        </p:nvSpPr>
        <p:spPr>
          <a:xfrm>
            <a:off x="605406" y="157312"/>
            <a:ext cx="5770984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900" b="1" dirty="0">
                <a:solidFill>
                  <a:schemeClr val="accent2"/>
                </a:solidFill>
                <a:latin typeface="+mj-lt"/>
              </a:rPr>
              <a:t>RENDICONTO COMUNICAZIONE 2025</a:t>
            </a:r>
            <a:endParaRPr lang="it-IT" sz="2400" b="1" i="1" u="sng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6ED2815-94C7-B3C9-B7A5-B8485C1E5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0"/>
            <a:ext cx="24860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DCB0538-2DED-299E-9552-1FFCB29424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6" y="1113339"/>
            <a:ext cx="4657526" cy="34724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6F7CB5C-D0AD-E881-A832-DB1F3A1546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32" y="1360025"/>
            <a:ext cx="3770284" cy="2563793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3BBCFD2D-F7FB-32D6-64FD-434D7BA88245}"/>
              </a:ext>
            </a:extLst>
          </p:cNvPr>
          <p:cNvSpPr txBox="1">
            <a:spLocks/>
          </p:cNvSpPr>
          <p:nvPr/>
        </p:nvSpPr>
        <p:spPr>
          <a:xfrm>
            <a:off x="605406" y="157312"/>
            <a:ext cx="5770984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900" b="1" dirty="0">
                <a:solidFill>
                  <a:schemeClr val="accent2"/>
                </a:solidFill>
                <a:latin typeface="+mj-lt"/>
              </a:rPr>
              <a:t>RENDICONTO COMUNICAZIONE 2025</a:t>
            </a:r>
            <a:endParaRPr lang="it-IT" sz="2400" b="1" i="1" u="sng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06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233DA9-1D26-47AA-AEA7-6DE02E37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BE8FE09-E2B2-4AD2-9F20-9B228E21B900}"/>
              </a:ext>
            </a:extLst>
          </p:cNvPr>
          <p:cNvSpPr/>
          <p:nvPr/>
        </p:nvSpPr>
        <p:spPr>
          <a:xfrm>
            <a:off x="0" y="0"/>
            <a:ext cx="428596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Times New Roman" panose="02020603050405020304" pitchFamily="18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BBCFD2D-F7FB-32D6-64FD-434D7BA88245}"/>
              </a:ext>
            </a:extLst>
          </p:cNvPr>
          <p:cNvSpPr txBox="1">
            <a:spLocks/>
          </p:cNvSpPr>
          <p:nvPr/>
        </p:nvSpPr>
        <p:spPr>
          <a:xfrm>
            <a:off x="605406" y="157312"/>
            <a:ext cx="5770984" cy="58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it-IT" sz="2900" b="1" dirty="0">
                <a:solidFill>
                  <a:schemeClr val="accent2"/>
                </a:solidFill>
                <a:latin typeface="+mj-lt"/>
              </a:rPr>
              <a:t>RENDICONTO COMUNICAZIONE 2025</a:t>
            </a:r>
            <a:endParaRPr lang="it-IT" sz="2400" b="1" i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D7AB99-81AE-99C3-36F2-1A418DBDD82B}"/>
              </a:ext>
            </a:extLst>
          </p:cNvPr>
          <p:cNvSpPr txBox="1"/>
          <p:nvPr/>
        </p:nvSpPr>
        <p:spPr>
          <a:xfrm>
            <a:off x="605406" y="98323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accent1"/>
                </a:solidFill>
                <a:latin typeface="+mn-lt"/>
              </a:rPr>
              <a:t>Gruppo Giovani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BAC466-6D5B-DCB8-E3E5-F98D724489AF}"/>
              </a:ext>
            </a:extLst>
          </p:cNvPr>
          <p:cNvSpPr txBox="1"/>
          <p:nvPr/>
        </p:nvSpPr>
        <p:spPr>
          <a:xfrm>
            <a:off x="457200" y="1635230"/>
            <a:ext cx="3363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r>
              <a:rPr lang="it-IT" sz="1200" dirty="0">
                <a:solidFill>
                  <a:schemeClr val="accent1"/>
                </a:solidFill>
              </a:rPr>
              <a:t> Realizzazione del nuovo logo del Gruppo Giovani, manuale di utilizzo e gadget</a:t>
            </a:r>
            <a:r>
              <a:rPr lang="it-IT" sz="1200" dirty="0">
                <a:solidFill>
                  <a:schemeClr val="accent1"/>
                </a:solidFill>
                <a:latin typeface="+mn-lt"/>
              </a:rPr>
              <a:t>;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D2C4261-72AB-43C0-ECA6-15173D2E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2" y="2379562"/>
            <a:ext cx="1807496" cy="218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27C5255-9C0F-C31E-46BB-B5C5929E33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50" y="3046606"/>
            <a:ext cx="1807496" cy="121090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2D4F819-71C3-73E7-2936-4E3031416D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22" y="1379119"/>
            <a:ext cx="4307141" cy="241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9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</TotalTime>
  <Words>1203</Words>
  <Application>Microsoft Office PowerPoint</Application>
  <PresentationFormat>Presentazione su schermo (16:9)</PresentationFormat>
  <Paragraphs>201</Paragraphs>
  <Slides>20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Be Vietnam Pro</vt:lpstr>
      <vt:lpstr>Calibri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OBIETTIVI COMUNICAZIONE 2026</vt:lpstr>
      <vt:lpstr>Presentazione standard di PowerPoint</vt:lpstr>
      <vt:lpstr>Febbraio  2026</vt:lpstr>
      <vt:lpstr>Maggio 2026</vt:lpstr>
      <vt:lpstr>Giugno 2026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Renzo Angeli</cp:lastModifiedBy>
  <cp:revision>32</cp:revision>
  <cp:lastPrinted>2026-02-08T12:37:09Z</cp:lastPrinted>
  <dcterms:created xsi:type="dcterms:W3CDTF">2021-02-05T14:40:48Z</dcterms:created>
  <dcterms:modified xsi:type="dcterms:W3CDTF">2026-04-10T20:01:24Z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