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A0E0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le scuro 1 - Color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-15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56693-C0BC-4546-A3E4-70BF977BC1BB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B4F69-9875-4720-A044-4F42A353A8C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FED5-2B7F-4D2C-80FB-B058B9922099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601D5-3EBB-442E-BDCE-90A4BD77157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E7E2-0D21-4D7C-ABE4-4BC07C8A5CB3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1BBB7-6606-4AAD-9DA2-851D081E5F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7A93-DEEC-4CDB-BE33-C711B6B68FC1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4FED8-0742-4C05-B4FF-F33FD25E57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677BA-7BC2-4AF0-872F-B0FE63E58EBB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F59F-5827-4D74-A22C-14A5C128D82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E5FE-2FDF-4324-AC92-C4A15289720C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ADD56-F556-4779-8A71-E9CA3881E2B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35F9F-30AB-45FA-B12D-E1CCAA5F4D97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352EC-A86D-4CE8-84DD-AFB45ED6DC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DF1ED-104F-41A0-ADD2-1EC4A985B62C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C11D-12B0-4E88-8393-C788ABF905A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BDCC-01AF-4EB3-8768-21C432F7E92B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CD8F9-23BD-45A0-87BB-8886CB2826C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F3886-F411-43D6-AD57-74A97DEA19E9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A8080-C167-4349-BA75-8663E48A51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B23C3-06FF-40A8-835B-A77CD2381599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81756-C27E-4E59-B157-95CA00A741E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5DDE57-93D3-43CB-BA82-20A2B43CCB3A}" type="datetimeFigureOut">
              <a:rPr lang="it-IT"/>
              <a:pPr>
                <a:defRPr/>
              </a:pPr>
              <a:t>09/04/2025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AFC455-49E6-494F-86A2-013EBDC3B9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/>
            </a:extLst>
          </p:cNvPr>
          <p:cNvSpPr txBox="1"/>
          <p:nvPr/>
        </p:nvSpPr>
        <p:spPr>
          <a:xfrm>
            <a:off x="5284788" y="1874838"/>
            <a:ext cx="3281362" cy="3081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it-IT" sz="2800">
                <a:solidFill>
                  <a:srgbClr val="2F5597"/>
                </a:solidFill>
                <a:latin typeface="Calibri" pitchFamily="34" charset="0"/>
              </a:rPr>
              <a:t>12 Aprile 2025</a:t>
            </a:r>
          </a:p>
          <a:p>
            <a:pPr algn="ctr"/>
            <a:endParaRPr lang="it-IT" sz="2800">
              <a:latin typeface="Calibri" pitchFamily="34" charset="0"/>
            </a:endParaRPr>
          </a:p>
          <a:p>
            <a:pPr algn="ctr"/>
            <a:r>
              <a:rPr lang="it-IT" sz="2800">
                <a:solidFill>
                  <a:srgbClr val="2F5597"/>
                </a:solidFill>
                <a:latin typeface="Calibri" pitchFamily="34" charset="0"/>
              </a:rPr>
              <a:t>Villa Maria Cecilia Hospital</a:t>
            </a:r>
            <a:endParaRPr lang="it-IT" sz="2000">
              <a:solidFill>
                <a:srgbClr val="2F5597"/>
              </a:solidFill>
              <a:latin typeface="Calibri" pitchFamily="34" charset="0"/>
            </a:endParaRPr>
          </a:p>
          <a:p>
            <a:pPr algn="ctr"/>
            <a:endParaRPr lang="it-IT" sz="2800">
              <a:solidFill>
                <a:srgbClr val="2F5597"/>
              </a:solidFill>
              <a:latin typeface="Calibri" pitchFamily="34" charset="0"/>
            </a:endParaRPr>
          </a:p>
          <a:p>
            <a:pPr algn="ctr"/>
            <a:r>
              <a:rPr lang="it-IT" sz="2800">
                <a:solidFill>
                  <a:srgbClr val="2F5597"/>
                </a:solidFill>
                <a:latin typeface="Calibri" pitchFamily="34" charset="0"/>
              </a:rPr>
              <a:t>Barbiano di Cotignola</a:t>
            </a:r>
          </a:p>
        </p:txBody>
      </p:sp>
      <p:pic>
        <p:nvPicPr>
          <p:cNvPr id="13314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2" descr="AVIS Provinciale Ravenna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13" y="236538"/>
            <a:ext cx="17827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887538" y="3746500"/>
          <a:ext cx="5505450" cy="2600325"/>
        </p:xfrm>
        <a:graphic>
          <a:graphicData uri="http://schemas.openxmlformats.org/presentationml/2006/ole">
            <p:oleObj spid="_x0000_s14342" name="Grafico" r:id="rId4" imgW="5505570" imgH="2600154" progId="Excel.Chart.8">
              <p:embed/>
            </p:oleObj>
          </a:graphicData>
        </a:graphic>
      </p:graphicFrame>
      <p:graphicFrame>
        <p:nvGraphicFramePr>
          <p:cNvPr id="14408" name="Group 72"/>
          <p:cNvGraphicFramePr>
            <a:graphicFrameLocks noGrp="1"/>
          </p:cNvGraphicFramePr>
          <p:nvPr/>
        </p:nvGraphicFramePr>
        <p:xfrm>
          <a:off x="915988" y="1022350"/>
          <a:ext cx="7261225" cy="2566988"/>
        </p:xfrm>
        <a:graphic>
          <a:graphicData uri="http://schemas.openxmlformats.org/drawingml/2006/table">
            <a:tbl>
              <a:tblPr/>
              <a:tblGrid>
                <a:gridCol w="1127125"/>
                <a:gridCol w="876300"/>
                <a:gridCol w="874712"/>
                <a:gridCol w="877888"/>
                <a:gridCol w="874712"/>
                <a:gridCol w="877888"/>
                <a:gridCol w="876300"/>
                <a:gridCol w="8763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2018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2019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2020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Sangue Intero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13493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13668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13745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14375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15036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Eliminate SI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117 (0.87)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 (0.75)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124 (0.92)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 (0.76)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113 (0.82)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 (0.67)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109 (0.72) 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Plasma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4839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5630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5215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6465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Eliminate PL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 (1.22)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 (1.47)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 (2.32)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 (1.14)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 (1.09)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7609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 (1.06)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 (1.11)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01" name="Segnaposto testo 3"/>
          <p:cNvSpPr txBox="1">
            <a:spLocks/>
          </p:cNvSpPr>
          <p:nvPr/>
        </p:nvSpPr>
        <p:spPr bwMode="auto">
          <a:xfrm>
            <a:off x="719138" y="123825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376092"/>
                </a:solidFill>
                <a:latin typeface="Calibri" pitchFamily="34" charset="0"/>
              </a:rPr>
              <a:t>Attività</a:t>
            </a:r>
            <a:r>
              <a:rPr lang="it-IT" sz="400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404" name="CasellaDiTesto 1"/>
          <p:cNvSpPr txBox="1">
            <a:spLocks noChangeArrowheads="1"/>
          </p:cNvSpPr>
          <p:nvPr/>
        </p:nvSpPr>
        <p:spPr bwMode="auto">
          <a:xfrm>
            <a:off x="6351588" y="6283325"/>
            <a:ext cx="220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376092"/>
                </a:solidFill>
                <a:latin typeface="Calibri" pitchFamily="34" charset="0"/>
              </a:rPr>
              <a:t>Barbiano, 12 aprile 2025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asellaDiTesto 1"/>
          <p:cNvSpPr txBox="1">
            <a:spLocks noChangeArrowheads="1"/>
          </p:cNvSpPr>
          <p:nvPr/>
        </p:nvSpPr>
        <p:spPr bwMode="auto">
          <a:xfrm>
            <a:off x="6351588" y="6283325"/>
            <a:ext cx="220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376092"/>
                </a:solidFill>
                <a:latin typeface="Calibri" pitchFamily="34" charset="0"/>
              </a:rPr>
              <a:t>Barbiano, 12 aprile 2025</a:t>
            </a:r>
          </a:p>
        </p:txBody>
      </p:sp>
      <p:pic>
        <p:nvPicPr>
          <p:cNvPr id="15362" name="Picture 2" descr="AVIS Provinciale Ravenna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236538"/>
            <a:ext cx="17827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Segnaposto testo 3"/>
          <p:cNvSpPr txBox="1">
            <a:spLocks/>
          </p:cNvSpPr>
          <p:nvPr/>
        </p:nvSpPr>
        <p:spPr bwMode="auto">
          <a:xfrm>
            <a:off x="719138" y="123825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376092"/>
                </a:solidFill>
                <a:latin typeface="Calibri" pitchFamily="34" charset="0"/>
              </a:rPr>
              <a:t>Attività</a:t>
            </a:r>
            <a:r>
              <a:rPr lang="it-IT" sz="400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15364" name="Picture 10" descr="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25" y="915988"/>
            <a:ext cx="3106738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149225" y="1046163"/>
            <a:ext cx="5370513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Autoemoteca nelle Scuole Superiori</a:t>
            </a:r>
          </a:p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2022 </a:t>
            </a:r>
            <a:r>
              <a:rPr lang="it-IT" sz="2100">
                <a:solidFill>
                  <a:srgbClr val="376092"/>
                </a:solidFill>
                <a:latin typeface="Calibri" pitchFamily="34" charset="0"/>
              </a:rPr>
              <a:t>151 Visite e 117 esami in 10 giornate</a:t>
            </a:r>
          </a:p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2023</a:t>
            </a:r>
            <a:r>
              <a:rPr lang="it-IT" sz="2100">
                <a:solidFill>
                  <a:srgbClr val="376092"/>
                </a:solidFill>
                <a:latin typeface="Calibri" pitchFamily="34" charset="0"/>
              </a:rPr>
              <a:t> 389 Visite con 314 esami in 23 giornate</a:t>
            </a:r>
          </a:p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2024</a:t>
            </a:r>
            <a:r>
              <a:rPr lang="it-IT" sz="2100">
                <a:solidFill>
                  <a:srgbClr val="376092"/>
                </a:solidFill>
                <a:latin typeface="Calibri" pitchFamily="34" charset="0"/>
              </a:rPr>
              <a:t> 441 Visite con 373 esami in 24 giornate</a:t>
            </a:r>
          </a:p>
        </p:txBody>
      </p:sp>
      <p:pic>
        <p:nvPicPr>
          <p:cNvPr id="15366" name="Picture 10" descr="download (1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514850"/>
            <a:ext cx="3800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776288" y="4425950"/>
            <a:ext cx="39639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Prevenzione</a:t>
            </a:r>
          </a:p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981</a:t>
            </a:r>
            <a:r>
              <a:rPr lang="it-IT" sz="2100">
                <a:latin typeface="Calibri" pitchFamily="34" charset="0"/>
              </a:rPr>
              <a:t> </a:t>
            </a:r>
            <a:r>
              <a:rPr lang="it-IT" sz="2100">
                <a:solidFill>
                  <a:srgbClr val="376092"/>
                </a:solidFill>
                <a:latin typeface="Calibri" pitchFamily="34" charset="0"/>
              </a:rPr>
              <a:t>ECG presso AVIS nel 2024</a:t>
            </a:r>
          </a:p>
          <a:p>
            <a:pPr algn="ctr" defTabSz="914400">
              <a:spcBef>
                <a:spcPct val="50000"/>
              </a:spcBef>
            </a:pPr>
            <a:r>
              <a:rPr lang="it-IT" sz="2100">
                <a:solidFill>
                  <a:srgbClr val="FF0000"/>
                </a:solidFill>
                <a:latin typeface="Calibri" pitchFamily="34" charset="0"/>
              </a:rPr>
              <a:t>1739</a:t>
            </a:r>
            <a:r>
              <a:rPr lang="it-IT" sz="2100">
                <a:solidFill>
                  <a:srgbClr val="376092"/>
                </a:solidFill>
                <a:latin typeface="Calibri" pitchFamily="34" charset="0"/>
              </a:rPr>
              <a:t> esami di controllo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asellaDiTesto 1"/>
          <p:cNvSpPr txBox="1">
            <a:spLocks noChangeArrowheads="1"/>
          </p:cNvSpPr>
          <p:nvPr/>
        </p:nvSpPr>
        <p:spPr bwMode="auto">
          <a:xfrm>
            <a:off x="6351588" y="6283325"/>
            <a:ext cx="220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376092"/>
                </a:solidFill>
                <a:latin typeface="Calibri" pitchFamily="34" charset="0"/>
              </a:rPr>
              <a:t>Barbiano, 12 aprile 2025</a:t>
            </a:r>
          </a:p>
        </p:txBody>
      </p:sp>
      <p:pic>
        <p:nvPicPr>
          <p:cNvPr id="16386" name="Picture 2" descr="AVIS Provinciale Ravenna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236538"/>
            <a:ext cx="17827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Segnaposto testo 3"/>
          <p:cNvSpPr txBox="1">
            <a:spLocks/>
          </p:cNvSpPr>
          <p:nvPr/>
        </p:nvSpPr>
        <p:spPr bwMode="auto">
          <a:xfrm>
            <a:off x="623888" y="4621213"/>
            <a:ext cx="792162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FF0000"/>
                </a:solidFill>
                <a:latin typeface="Calibri" pitchFamily="34" charset="0"/>
              </a:rPr>
              <a:t>6 VERI POSITIVI (2 HIV, 2HBV, 2 LUE) </a:t>
            </a:r>
            <a:r>
              <a:rPr lang="it-IT" sz="2600">
                <a:solidFill>
                  <a:srgbClr val="376092"/>
                </a:solidFill>
                <a:latin typeface="Calibri" pitchFamily="34" charset="0"/>
              </a:rPr>
              <a:t>(2023 7 VERI POSITIVI  2 HBV 2 HCV 3 Lue)</a:t>
            </a:r>
          </a:p>
        </p:txBody>
      </p:sp>
      <p:sp>
        <p:nvSpPr>
          <p:cNvPr id="16388" name="Segnaposto testo 3"/>
          <p:cNvSpPr txBox="1">
            <a:spLocks/>
          </p:cNvSpPr>
          <p:nvPr/>
        </p:nvSpPr>
        <p:spPr bwMode="auto">
          <a:xfrm>
            <a:off x="719138" y="123825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376092"/>
                </a:solidFill>
                <a:latin typeface="Calibri" pitchFamily="34" charset="0"/>
              </a:rPr>
              <a:t>Emovigilanza</a:t>
            </a:r>
            <a:r>
              <a:rPr lang="it-IT" sz="400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6389" name="Segnaposto testo 3"/>
          <p:cNvSpPr txBox="1">
            <a:spLocks/>
          </p:cNvSpPr>
          <p:nvPr/>
        </p:nvSpPr>
        <p:spPr bwMode="auto">
          <a:xfrm>
            <a:off x="650875" y="1603375"/>
            <a:ext cx="79216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3200">
                <a:solidFill>
                  <a:srgbClr val="FF0000"/>
                </a:solidFill>
                <a:latin typeface="Calibri" pitchFamily="34" charset="0"/>
              </a:rPr>
              <a:t>Donatori reattivi </a:t>
            </a:r>
          </a:p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3200">
                <a:solidFill>
                  <a:srgbClr val="376092"/>
                </a:solidFill>
                <a:latin typeface="Calibri" pitchFamily="34" charset="0"/>
              </a:rPr>
              <a:t>FTD </a:t>
            </a:r>
            <a:r>
              <a:rPr lang="it-IT" altLang="it-IT" sz="3200">
                <a:solidFill>
                  <a:srgbClr val="376092"/>
                </a:solidFill>
                <a:latin typeface="Calibri" pitchFamily="34" charset="0"/>
              </a:rPr>
              <a:t>19 1.6%</a:t>
            </a:r>
            <a:r>
              <a:rPr lang="it-IT" sz="3200">
                <a:solidFill>
                  <a:srgbClr val="376092"/>
                </a:solidFill>
                <a:latin typeface="Calibri" pitchFamily="34" charset="0"/>
              </a:rPr>
              <a:t>(2023 </a:t>
            </a:r>
            <a:r>
              <a:rPr lang="it-IT" sz="3200">
                <a:solidFill>
                  <a:srgbClr val="FF0000"/>
                </a:solidFill>
                <a:latin typeface="Calibri" pitchFamily="34" charset="0"/>
              </a:rPr>
              <a:t>24</a:t>
            </a:r>
            <a:r>
              <a:rPr lang="it-IT" sz="3200">
                <a:solidFill>
                  <a:srgbClr val="376092"/>
                </a:solidFill>
                <a:latin typeface="Calibri" pitchFamily="34" charset="0"/>
              </a:rPr>
              <a:t> 1.4% 2022 14 1.3%) </a:t>
            </a:r>
          </a:p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3200">
                <a:solidFill>
                  <a:srgbClr val="376092"/>
                </a:solidFill>
                <a:latin typeface="Calibri" pitchFamily="34" charset="0"/>
              </a:rPr>
              <a:t>RTD 23 0.1% (2023 </a:t>
            </a:r>
            <a:r>
              <a:rPr lang="it-IT" sz="3200">
                <a:solidFill>
                  <a:srgbClr val="FF0000"/>
                </a:solidFill>
                <a:latin typeface="Calibri" pitchFamily="34" charset="0"/>
              </a:rPr>
              <a:t>27</a:t>
            </a:r>
            <a:r>
              <a:rPr lang="it-IT" sz="3200">
                <a:solidFill>
                  <a:srgbClr val="376092"/>
                </a:solidFill>
                <a:latin typeface="Calibri" pitchFamily="34" charset="0"/>
              </a:rPr>
              <a:t> 0.13% 2022 22 0.11%)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asellaDiTesto 1"/>
          <p:cNvSpPr txBox="1">
            <a:spLocks noChangeArrowheads="1"/>
          </p:cNvSpPr>
          <p:nvPr/>
        </p:nvSpPr>
        <p:spPr bwMode="auto">
          <a:xfrm>
            <a:off x="6351588" y="6283325"/>
            <a:ext cx="220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376092"/>
                </a:solidFill>
                <a:latin typeface="Calibri" pitchFamily="34" charset="0"/>
              </a:rPr>
              <a:t>Barbiano, 12 aprile 2025</a:t>
            </a:r>
          </a:p>
        </p:txBody>
      </p:sp>
      <p:pic>
        <p:nvPicPr>
          <p:cNvPr id="17410" name="Picture 2" descr="AVIS Provinciale Ravenna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236538"/>
            <a:ext cx="17827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3" descr="download 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875" y="4186238"/>
            <a:ext cx="26638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Segnaposto testo 3"/>
          <p:cNvSpPr txBox="1">
            <a:spLocks/>
          </p:cNvSpPr>
          <p:nvPr/>
        </p:nvSpPr>
        <p:spPr bwMode="auto">
          <a:xfrm>
            <a:off x="1103313" y="750888"/>
            <a:ext cx="79216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3000">
                <a:solidFill>
                  <a:srgbClr val="FF0000"/>
                </a:solidFill>
                <a:latin typeface="Calibri" pitchFamily="34" charset="0"/>
              </a:rPr>
              <a:t>Reazioni alla donazione</a:t>
            </a:r>
          </a:p>
        </p:txBody>
      </p:sp>
      <p:graphicFrame>
        <p:nvGraphicFramePr>
          <p:cNvPr id="17467" name="Group 59"/>
          <p:cNvGraphicFramePr>
            <a:graphicFrameLocks noGrp="1"/>
          </p:cNvGraphicFramePr>
          <p:nvPr/>
        </p:nvGraphicFramePr>
        <p:xfrm>
          <a:off x="1116013" y="1276350"/>
          <a:ext cx="7343775" cy="2747963"/>
        </p:xfrm>
        <a:graphic>
          <a:graphicData uri="http://schemas.openxmlformats.org/drawingml/2006/table">
            <a:tbl>
              <a:tblPr/>
              <a:tblGrid>
                <a:gridCol w="1470025"/>
                <a:gridCol w="1466850"/>
                <a:gridCol w="1470025"/>
                <a:gridCol w="1466850"/>
                <a:gridCol w="147002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Lievi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9FF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Moderate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Severe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Altro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D7FF"/>
                    </a:solidFill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94 (0.49%)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90 (0.44%)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A0E0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 (0.48%)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41" name="Picture 40" descr="gettyimages-98891715-612x6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0100" y="4357688"/>
            <a:ext cx="11874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97" name="AutoShape 41"/>
          <p:cNvSpPr>
            <a:spLocks noChangeArrowheads="1"/>
          </p:cNvSpPr>
          <p:nvPr/>
        </p:nvSpPr>
        <p:spPr bwMode="auto">
          <a:xfrm>
            <a:off x="4841875" y="4605338"/>
            <a:ext cx="863600" cy="358775"/>
          </a:xfrm>
          <a:prstGeom prst="rightArrow">
            <a:avLst>
              <a:gd name="adj1" fmla="val 50000"/>
              <a:gd name="adj2" fmla="val 6017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it-IT" sz="4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5907088" y="4416425"/>
            <a:ext cx="29527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FontTx/>
              <a:buChar char="•"/>
            </a:pPr>
            <a:r>
              <a:rPr lang="it-IT" sz="1600">
                <a:solidFill>
                  <a:srgbClr val="FF0000"/>
                </a:solidFill>
                <a:latin typeface="Calibri" pitchFamily="34" charset="0"/>
              </a:rPr>
              <a:t>Formazione annuale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it-IT" sz="1600">
                <a:solidFill>
                  <a:srgbClr val="FF0000"/>
                </a:solidFill>
                <a:latin typeface="Calibri" pitchFamily="34" charset="0"/>
              </a:rPr>
              <a:t>BLSD</a:t>
            </a:r>
          </a:p>
        </p:txBody>
      </p:sp>
      <p:sp>
        <p:nvSpPr>
          <p:cNvPr id="17444" name="Segnaposto testo 3"/>
          <p:cNvSpPr txBox="1">
            <a:spLocks/>
          </p:cNvSpPr>
          <p:nvPr/>
        </p:nvSpPr>
        <p:spPr bwMode="auto">
          <a:xfrm>
            <a:off x="719138" y="123825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376092"/>
                </a:solidFill>
                <a:latin typeface="Calibri" pitchFamily="34" charset="0"/>
              </a:rPr>
              <a:t>Emovigilanza</a:t>
            </a:r>
            <a:r>
              <a:rPr lang="it-IT" sz="400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7" grpId="0" animBg="1"/>
      <p:bldP spid="194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asellaDiTesto 1"/>
          <p:cNvSpPr txBox="1">
            <a:spLocks noChangeArrowheads="1"/>
          </p:cNvSpPr>
          <p:nvPr/>
        </p:nvSpPr>
        <p:spPr bwMode="auto">
          <a:xfrm>
            <a:off x="6351588" y="6283325"/>
            <a:ext cx="220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376092"/>
                </a:solidFill>
                <a:latin typeface="Calibri" pitchFamily="34" charset="0"/>
              </a:rPr>
              <a:t>Barbiano, 12 aprile 2025</a:t>
            </a:r>
          </a:p>
        </p:txBody>
      </p:sp>
      <p:pic>
        <p:nvPicPr>
          <p:cNvPr id="18436" name="Immagine 1" descr="Avis Provinciale Ravenna 2021"/>
          <p:cNvPicPr>
            <a:picLocks noChangeAspect="1" noChangeArrowheads="1"/>
          </p:cNvPicPr>
          <p:nvPr/>
        </p:nvPicPr>
        <p:blipFill>
          <a:blip r:embed="rId2"/>
          <a:srcRect l="4289" t="49242" r="15298"/>
          <a:stretch>
            <a:fillRect/>
          </a:stretch>
        </p:blipFill>
        <p:spPr bwMode="auto">
          <a:xfrm>
            <a:off x="2451100" y="838200"/>
            <a:ext cx="4535488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CasellaDiTesto 13"/>
          <p:cNvSpPr txBox="1">
            <a:spLocks noChangeArrowheads="1"/>
          </p:cNvSpPr>
          <p:nvPr/>
        </p:nvSpPr>
        <p:spPr bwMode="auto">
          <a:xfrm>
            <a:off x="1730375" y="4941888"/>
            <a:ext cx="56578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1400" i="1">
                <a:solidFill>
                  <a:srgbClr val="376092"/>
                </a:solidFill>
                <a:latin typeface="Calibri" pitchFamily="34" charset="0"/>
              </a:rPr>
              <a:t>Dott. Francesco Levada – Responsabile Sanitario, referente emovigilanza </a:t>
            </a:r>
            <a:endParaRPr lang="it-IT" sz="2400" i="1">
              <a:solidFill>
                <a:srgbClr val="376092"/>
              </a:solidFill>
              <a:latin typeface="Calibri" pitchFamily="34" charset="0"/>
            </a:endParaRPr>
          </a:p>
        </p:txBody>
      </p:sp>
      <p:sp>
        <p:nvSpPr>
          <p:cNvPr id="18438" name="Segnaposto testo 3"/>
          <p:cNvSpPr txBox="1">
            <a:spLocks/>
          </p:cNvSpPr>
          <p:nvPr/>
        </p:nvSpPr>
        <p:spPr bwMode="auto">
          <a:xfrm>
            <a:off x="611188" y="2427288"/>
            <a:ext cx="828198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r>
              <a:rPr lang="it-IT" sz="4000">
                <a:solidFill>
                  <a:srgbClr val="376092"/>
                </a:solidFill>
                <a:latin typeface="Calibri" pitchFamily="34" charset="0"/>
              </a:rPr>
              <a:t>Grazie per l’attenzione.</a:t>
            </a:r>
          </a:p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endParaRPr lang="it-IT" sz="1400" i="1">
              <a:solidFill>
                <a:srgbClr val="0070C0"/>
              </a:solidFill>
              <a:latin typeface="Calibri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200"/>
              </a:spcBef>
              <a:buFont typeface="Arial" charset="0"/>
              <a:buNone/>
            </a:pPr>
            <a:endParaRPr lang="it-IT" sz="1400" i="1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211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Calibri</vt:lpstr>
      <vt:lpstr>Tema di Office</vt:lpstr>
      <vt:lpstr>Grafico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renzo angeli</dc:creator>
  <cp:lastModifiedBy>e-levfra0916</cp:lastModifiedBy>
  <cp:revision>89</cp:revision>
  <dcterms:created xsi:type="dcterms:W3CDTF">2022-03-19T20:05:33Z</dcterms:created>
  <dcterms:modified xsi:type="dcterms:W3CDTF">2025-04-09T11:03:51Z</dcterms:modified>
</cp:coreProperties>
</file>